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5" r:id="rId6"/>
    <p:sldId id="279" r:id="rId7"/>
    <p:sldId id="281" r:id="rId8"/>
    <p:sldId id="260" r:id="rId9"/>
    <p:sldId id="263" r:id="rId10"/>
    <p:sldId id="277" r:id="rId11"/>
    <p:sldId id="276" r:id="rId12"/>
    <p:sldId id="280" r:id="rId13"/>
    <p:sldId id="261" r:id="rId14"/>
    <p:sldId id="275" r:id="rId15"/>
    <p:sldId id="274" r:id="rId16"/>
    <p:sldId id="267" r:id="rId17"/>
    <p:sldId id="272" r:id="rId18"/>
    <p:sldId id="262" r:id="rId19"/>
    <p:sldId id="271" r:id="rId20"/>
    <p:sldId id="268" r:id="rId21"/>
    <p:sldId id="269" r:id="rId22"/>
    <p:sldId id="270" r:id="rId23"/>
    <p:sldId id="278" r:id="rId24"/>
    <p:sldId id="26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EAB"/>
    <a:srgbClr val="25B3C2"/>
    <a:srgbClr val="FFDE6B"/>
    <a:srgbClr val="8EEBEB"/>
    <a:srgbClr val="FFD301"/>
    <a:srgbClr val="EAF2FF"/>
    <a:srgbClr val="54A8CC"/>
    <a:srgbClr val="F6FE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9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EE9D50-FE4F-4241-B800-C7CD6D11A7DF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FE889-8742-4D40-9A01-DFD2A098E8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934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EE9D50-FE4F-4241-B800-C7CD6D11A7DF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FE889-8742-4D40-9A01-DFD2A098E8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945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EE9D50-FE4F-4241-B800-C7CD6D11A7DF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FE889-8742-4D40-9A01-DFD2A098E8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133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EE9D50-FE4F-4241-B800-C7CD6D11A7DF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FE889-8742-4D40-9A01-DFD2A098E8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942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EE9D50-FE4F-4241-B800-C7CD6D11A7DF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FE889-8742-4D40-9A01-DFD2A098E8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8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EE9D50-FE4F-4241-B800-C7CD6D11A7DF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FE889-8742-4D40-9A01-DFD2A098E8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83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EE9D50-FE4F-4241-B800-C7CD6D11A7DF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FE889-8742-4D40-9A01-DFD2A098E8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702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EE9D50-FE4F-4241-B800-C7CD6D11A7DF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FE889-8742-4D40-9A01-DFD2A098E8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471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EE9D50-FE4F-4241-B800-C7CD6D11A7DF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FE889-8742-4D40-9A01-DFD2A098E8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54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EE9D50-FE4F-4241-B800-C7CD6D11A7DF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FE889-8742-4D40-9A01-DFD2A098E8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34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EE9D50-FE4F-4241-B800-C7CD6D11A7DF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FE889-8742-4D40-9A01-DFD2A098E8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437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5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4EA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7" name="Freeform 182"/>
          <p:cNvSpPr>
            <a:spLocks/>
          </p:cNvSpPr>
          <p:nvPr userDrawn="1"/>
        </p:nvSpPr>
        <p:spPr bwMode="auto">
          <a:xfrm>
            <a:off x="594526" y="1797368"/>
            <a:ext cx="184150" cy="171450"/>
          </a:xfrm>
          <a:custGeom>
            <a:avLst/>
            <a:gdLst>
              <a:gd name="T0" fmla="*/ 58 w 116"/>
              <a:gd name="T1" fmla="*/ 0 h 108"/>
              <a:gd name="T2" fmla="*/ 71 w 116"/>
              <a:gd name="T3" fmla="*/ 41 h 108"/>
              <a:gd name="T4" fmla="*/ 116 w 116"/>
              <a:gd name="T5" fmla="*/ 41 h 108"/>
              <a:gd name="T6" fmla="*/ 81 w 116"/>
              <a:gd name="T7" fmla="*/ 65 h 108"/>
              <a:gd name="T8" fmla="*/ 94 w 116"/>
              <a:gd name="T9" fmla="*/ 108 h 108"/>
              <a:gd name="T10" fmla="*/ 58 w 116"/>
              <a:gd name="T11" fmla="*/ 82 h 108"/>
              <a:gd name="T12" fmla="*/ 23 w 116"/>
              <a:gd name="T13" fmla="*/ 107 h 108"/>
              <a:gd name="T14" fmla="*/ 36 w 116"/>
              <a:gd name="T15" fmla="*/ 65 h 108"/>
              <a:gd name="T16" fmla="*/ 0 w 116"/>
              <a:gd name="T17" fmla="*/ 41 h 108"/>
              <a:gd name="T18" fmla="*/ 45 w 116"/>
              <a:gd name="T19" fmla="*/ 41 h 108"/>
              <a:gd name="T20" fmla="*/ 58 w 116"/>
              <a:gd name="T2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6" h="108">
                <a:moveTo>
                  <a:pt x="58" y="0"/>
                </a:moveTo>
                <a:lnTo>
                  <a:pt x="71" y="41"/>
                </a:lnTo>
                <a:lnTo>
                  <a:pt x="116" y="41"/>
                </a:lnTo>
                <a:lnTo>
                  <a:pt x="81" y="65"/>
                </a:lnTo>
                <a:lnTo>
                  <a:pt x="94" y="108"/>
                </a:lnTo>
                <a:lnTo>
                  <a:pt x="58" y="82"/>
                </a:lnTo>
                <a:lnTo>
                  <a:pt x="23" y="107"/>
                </a:lnTo>
                <a:lnTo>
                  <a:pt x="36" y="65"/>
                </a:lnTo>
                <a:lnTo>
                  <a:pt x="0" y="41"/>
                </a:lnTo>
                <a:lnTo>
                  <a:pt x="45" y="41"/>
                </a:lnTo>
                <a:lnTo>
                  <a:pt x="58" y="0"/>
                </a:lnTo>
                <a:close/>
              </a:path>
            </a:pathLst>
          </a:custGeom>
          <a:solidFill>
            <a:srgbClr val="FFC7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183"/>
          <p:cNvSpPr>
            <a:spLocks/>
          </p:cNvSpPr>
          <p:nvPr userDrawn="1"/>
        </p:nvSpPr>
        <p:spPr bwMode="auto">
          <a:xfrm>
            <a:off x="11470862" y="3432469"/>
            <a:ext cx="184150" cy="171450"/>
          </a:xfrm>
          <a:custGeom>
            <a:avLst/>
            <a:gdLst>
              <a:gd name="T0" fmla="*/ 58 w 116"/>
              <a:gd name="T1" fmla="*/ 0 h 108"/>
              <a:gd name="T2" fmla="*/ 71 w 116"/>
              <a:gd name="T3" fmla="*/ 41 h 108"/>
              <a:gd name="T4" fmla="*/ 116 w 116"/>
              <a:gd name="T5" fmla="*/ 41 h 108"/>
              <a:gd name="T6" fmla="*/ 80 w 116"/>
              <a:gd name="T7" fmla="*/ 65 h 108"/>
              <a:gd name="T8" fmla="*/ 94 w 116"/>
              <a:gd name="T9" fmla="*/ 108 h 108"/>
              <a:gd name="T10" fmla="*/ 58 w 116"/>
              <a:gd name="T11" fmla="*/ 82 h 108"/>
              <a:gd name="T12" fmla="*/ 22 w 116"/>
              <a:gd name="T13" fmla="*/ 106 h 108"/>
              <a:gd name="T14" fmla="*/ 35 w 116"/>
              <a:gd name="T15" fmla="*/ 65 h 108"/>
              <a:gd name="T16" fmla="*/ 0 w 116"/>
              <a:gd name="T17" fmla="*/ 41 h 108"/>
              <a:gd name="T18" fmla="*/ 45 w 116"/>
              <a:gd name="T19" fmla="*/ 41 h 108"/>
              <a:gd name="T20" fmla="*/ 58 w 116"/>
              <a:gd name="T2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6" h="108">
                <a:moveTo>
                  <a:pt x="58" y="0"/>
                </a:moveTo>
                <a:lnTo>
                  <a:pt x="71" y="41"/>
                </a:lnTo>
                <a:lnTo>
                  <a:pt x="116" y="41"/>
                </a:lnTo>
                <a:lnTo>
                  <a:pt x="80" y="65"/>
                </a:lnTo>
                <a:lnTo>
                  <a:pt x="94" y="108"/>
                </a:lnTo>
                <a:lnTo>
                  <a:pt x="58" y="82"/>
                </a:lnTo>
                <a:lnTo>
                  <a:pt x="22" y="106"/>
                </a:lnTo>
                <a:lnTo>
                  <a:pt x="35" y="65"/>
                </a:lnTo>
                <a:lnTo>
                  <a:pt x="0" y="41"/>
                </a:lnTo>
                <a:lnTo>
                  <a:pt x="45" y="41"/>
                </a:lnTo>
                <a:lnTo>
                  <a:pt x="58" y="0"/>
                </a:lnTo>
                <a:close/>
              </a:path>
            </a:pathLst>
          </a:custGeom>
          <a:solidFill>
            <a:srgbClr val="FFC7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84"/>
          <p:cNvSpPr>
            <a:spLocks/>
          </p:cNvSpPr>
          <p:nvPr userDrawn="1"/>
        </p:nvSpPr>
        <p:spPr bwMode="auto">
          <a:xfrm>
            <a:off x="2904315" y="604259"/>
            <a:ext cx="184150" cy="173038"/>
          </a:xfrm>
          <a:custGeom>
            <a:avLst/>
            <a:gdLst>
              <a:gd name="T0" fmla="*/ 58 w 116"/>
              <a:gd name="T1" fmla="*/ 0 h 109"/>
              <a:gd name="T2" fmla="*/ 71 w 116"/>
              <a:gd name="T3" fmla="*/ 41 h 109"/>
              <a:gd name="T4" fmla="*/ 116 w 116"/>
              <a:gd name="T5" fmla="*/ 41 h 109"/>
              <a:gd name="T6" fmla="*/ 81 w 116"/>
              <a:gd name="T7" fmla="*/ 66 h 109"/>
              <a:gd name="T8" fmla="*/ 94 w 116"/>
              <a:gd name="T9" fmla="*/ 109 h 109"/>
              <a:gd name="T10" fmla="*/ 58 w 116"/>
              <a:gd name="T11" fmla="*/ 82 h 109"/>
              <a:gd name="T12" fmla="*/ 23 w 116"/>
              <a:gd name="T13" fmla="*/ 107 h 109"/>
              <a:gd name="T14" fmla="*/ 36 w 116"/>
              <a:gd name="T15" fmla="*/ 66 h 109"/>
              <a:gd name="T16" fmla="*/ 0 w 116"/>
              <a:gd name="T17" fmla="*/ 41 h 109"/>
              <a:gd name="T18" fmla="*/ 45 w 116"/>
              <a:gd name="T19" fmla="*/ 41 h 109"/>
              <a:gd name="T20" fmla="*/ 58 w 116"/>
              <a:gd name="T21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6" h="109">
                <a:moveTo>
                  <a:pt x="58" y="0"/>
                </a:moveTo>
                <a:lnTo>
                  <a:pt x="71" y="41"/>
                </a:lnTo>
                <a:lnTo>
                  <a:pt x="116" y="41"/>
                </a:lnTo>
                <a:lnTo>
                  <a:pt x="81" y="66"/>
                </a:lnTo>
                <a:lnTo>
                  <a:pt x="94" y="109"/>
                </a:lnTo>
                <a:lnTo>
                  <a:pt x="58" y="82"/>
                </a:lnTo>
                <a:lnTo>
                  <a:pt x="23" y="107"/>
                </a:lnTo>
                <a:lnTo>
                  <a:pt x="36" y="66"/>
                </a:lnTo>
                <a:lnTo>
                  <a:pt x="0" y="41"/>
                </a:lnTo>
                <a:lnTo>
                  <a:pt x="45" y="41"/>
                </a:lnTo>
                <a:lnTo>
                  <a:pt x="58" y="0"/>
                </a:lnTo>
                <a:close/>
              </a:path>
            </a:pathLst>
          </a:custGeom>
          <a:solidFill>
            <a:srgbClr val="FFC7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85"/>
          <p:cNvSpPr>
            <a:spLocks/>
          </p:cNvSpPr>
          <p:nvPr userDrawn="1"/>
        </p:nvSpPr>
        <p:spPr bwMode="auto">
          <a:xfrm>
            <a:off x="778676" y="932279"/>
            <a:ext cx="184150" cy="171450"/>
          </a:xfrm>
          <a:custGeom>
            <a:avLst/>
            <a:gdLst>
              <a:gd name="T0" fmla="*/ 58 w 116"/>
              <a:gd name="T1" fmla="*/ 0 h 108"/>
              <a:gd name="T2" fmla="*/ 71 w 116"/>
              <a:gd name="T3" fmla="*/ 41 h 108"/>
              <a:gd name="T4" fmla="*/ 116 w 116"/>
              <a:gd name="T5" fmla="*/ 41 h 108"/>
              <a:gd name="T6" fmla="*/ 81 w 116"/>
              <a:gd name="T7" fmla="*/ 65 h 108"/>
              <a:gd name="T8" fmla="*/ 94 w 116"/>
              <a:gd name="T9" fmla="*/ 108 h 108"/>
              <a:gd name="T10" fmla="*/ 58 w 116"/>
              <a:gd name="T11" fmla="*/ 82 h 108"/>
              <a:gd name="T12" fmla="*/ 23 w 116"/>
              <a:gd name="T13" fmla="*/ 106 h 108"/>
              <a:gd name="T14" fmla="*/ 36 w 116"/>
              <a:gd name="T15" fmla="*/ 65 h 108"/>
              <a:gd name="T16" fmla="*/ 0 w 116"/>
              <a:gd name="T17" fmla="*/ 41 h 108"/>
              <a:gd name="T18" fmla="*/ 45 w 116"/>
              <a:gd name="T19" fmla="*/ 41 h 108"/>
              <a:gd name="T20" fmla="*/ 58 w 116"/>
              <a:gd name="T2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6" h="108">
                <a:moveTo>
                  <a:pt x="58" y="0"/>
                </a:moveTo>
                <a:lnTo>
                  <a:pt x="71" y="41"/>
                </a:lnTo>
                <a:lnTo>
                  <a:pt x="116" y="41"/>
                </a:lnTo>
                <a:lnTo>
                  <a:pt x="81" y="65"/>
                </a:lnTo>
                <a:lnTo>
                  <a:pt x="94" y="108"/>
                </a:lnTo>
                <a:lnTo>
                  <a:pt x="58" y="82"/>
                </a:lnTo>
                <a:lnTo>
                  <a:pt x="23" y="106"/>
                </a:lnTo>
                <a:lnTo>
                  <a:pt x="36" y="65"/>
                </a:lnTo>
                <a:lnTo>
                  <a:pt x="0" y="41"/>
                </a:lnTo>
                <a:lnTo>
                  <a:pt x="45" y="41"/>
                </a:lnTo>
                <a:lnTo>
                  <a:pt x="58" y="0"/>
                </a:lnTo>
                <a:close/>
              </a:path>
            </a:pathLst>
          </a:custGeom>
          <a:solidFill>
            <a:srgbClr val="FFC7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86"/>
          <p:cNvSpPr>
            <a:spLocks/>
          </p:cNvSpPr>
          <p:nvPr userDrawn="1"/>
        </p:nvSpPr>
        <p:spPr bwMode="auto">
          <a:xfrm>
            <a:off x="9992573" y="3689312"/>
            <a:ext cx="184150" cy="171450"/>
          </a:xfrm>
          <a:custGeom>
            <a:avLst/>
            <a:gdLst>
              <a:gd name="T0" fmla="*/ 58 w 116"/>
              <a:gd name="T1" fmla="*/ 0 h 108"/>
              <a:gd name="T2" fmla="*/ 71 w 116"/>
              <a:gd name="T3" fmla="*/ 41 h 108"/>
              <a:gd name="T4" fmla="*/ 116 w 116"/>
              <a:gd name="T5" fmla="*/ 41 h 108"/>
              <a:gd name="T6" fmla="*/ 81 w 116"/>
              <a:gd name="T7" fmla="*/ 65 h 108"/>
              <a:gd name="T8" fmla="*/ 94 w 116"/>
              <a:gd name="T9" fmla="*/ 108 h 108"/>
              <a:gd name="T10" fmla="*/ 58 w 116"/>
              <a:gd name="T11" fmla="*/ 82 h 108"/>
              <a:gd name="T12" fmla="*/ 22 w 116"/>
              <a:gd name="T13" fmla="*/ 107 h 108"/>
              <a:gd name="T14" fmla="*/ 36 w 116"/>
              <a:gd name="T15" fmla="*/ 65 h 108"/>
              <a:gd name="T16" fmla="*/ 0 w 116"/>
              <a:gd name="T17" fmla="*/ 41 h 108"/>
              <a:gd name="T18" fmla="*/ 45 w 116"/>
              <a:gd name="T19" fmla="*/ 41 h 108"/>
              <a:gd name="T20" fmla="*/ 58 w 116"/>
              <a:gd name="T2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6" h="108">
                <a:moveTo>
                  <a:pt x="58" y="0"/>
                </a:moveTo>
                <a:lnTo>
                  <a:pt x="71" y="41"/>
                </a:lnTo>
                <a:lnTo>
                  <a:pt x="116" y="41"/>
                </a:lnTo>
                <a:lnTo>
                  <a:pt x="81" y="65"/>
                </a:lnTo>
                <a:lnTo>
                  <a:pt x="94" y="108"/>
                </a:lnTo>
                <a:lnTo>
                  <a:pt x="58" y="82"/>
                </a:lnTo>
                <a:lnTo>
                  <a:pt x="22" y="107"/>
                </a:lnTo>
                <a:lnTo>
                  <a:pt x="36" y="65"/>
                </a:lnTo>
                <a:lnTo>
                  <a:pt x="0" y="41"/>
                </a:lnTo>
                <a:lnTo>
                  <a:pt x="45" y="41"/>
                </a:lnTo>
                <a:lnTo>
                  <a:pt x="58" y="0"/>
                </a:lnTo>
                <a:close/>
              </a:path>
            </a:pathLst>
          </a:custGeom>
          <a:solidFill>
            <a:srgbClr val="FFC7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87"/>
          <p:cNvSpPr>
            <a:spLocks/>
          </p:cNvSpPr>
          <p:nvPr userDrawn="1"/>
        </p:nvSpPr>
        <p:spPr bwMode="auto">
          <a:xfrm>
            <a:off x="7929150" y="510408"/>
            <a:ext cx="185737" cy="173038"/>
          </a:xfrm>
          <a:custGeom>
            <a:avLst/>
            <a:gdLst>
              <a:gd name="T0" fmla="*/ 58 w 117"/>
              <a:gd name="T1" fmla="*/ 0 h 109"/>
              <a:gd name="T2" fmla="*/ 72 w 117"/>
              <a:gd name="T3" fmla="*/ 42 h 109"/>
              <a:gd name="T4" fmla="*/ 117 w 117"/>
              <a:gd name="T5" fmla="*/ 42 h 109"/>
              <a:gd name="T6" fmla="*/ 81 w 117"/>
              <a:gd name="T7" fmla="*/ 66 h 109"/>
              <a:gd name="T8" fmla="*/ 94 w 117"/>
              <a:gd name="T9" fmla="*/ 109 h 109"/>
              <a:gd name="T10" fmla="*/ 58 w 117"/>
              <a:gd name="T11" fmla="*/ 83 h 109"/>
              <a:gd name="T12" fmla="*/ 23 w 117"/>
              <a:gd name="T13" fmla="*/ 107 h 109"/>
              <a:gd name="T14" fmla="*/ 36 w 117"/>
              <a:gd name="T15" fmla="*/ 66 h 109"/>
              <a:gd name="T16" fmla="*/ 0 w 117"/>
              <a:gd name="T17" fmla="*/ 42 h 109"/>
              <a:gd name="T18" fmla="*/ 45 w 117"/>
              <a:gd name="T19" fmla="*/ 42 h 109"/>
              <a:gd name="T20" fmla="*/ 58 w 117"/>
              <a:gd name="T21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7" h="109">
                <a:moveTo>
                  <a:pt x="58" y="0"/>
                </a:moveTo>
                <a:lnTo>
                  <a:pt x="72" y="42"/>
                </a:lnTo>
                <a:lnTo>
                  <a:pt x="117" y="42"/>
                </a:lnTo>
                <a:lnTo>
                  <a:pt x="81" y="66"/>
                </a:lnTo>
                <a:lnTo>
                  <a:pt x="94" y="109"/>
                </a:lnTo>
                <a:lnTo>
                  <a:pt x="58" y="83"/>
                </a:lnTo>
                <a:lnTo>
                  <a:pt x="23" y="107"/>
                </a:lnTo>
                <a:lnTo>
                  <a:pt x="36" y="66"/>
                </a:lnTo>
                <a:lnTo>
                  <a:pt x="0" y="42"/>
                </a:lnTo>
                <a:lnTo>
                  <a:pt x="45" y="42"/>
                </a:lnTo>
                <a:lnTo>
                  <a:pt x="58" y="0"/>
                </a:lnTo>
                <a:close/>
              </a:path>
            </a:pathLst>
          </a:custGeom>
          <a:solidFill>
            <a:srgbClr val="FFC7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88"/>
          <p:cNvSpPr>
            <a:spLocks/>
          </p:cNvSpPr>
          <p:nvPr userDrawn="1"/>
        </p:nvSpPr>
        <p:spPr bwMode="auto">
          <a:xfrm>
            <a:off x="1019967" y="4764250"/>
            <a:ext cx="184150" cy="171450"/>
          </a:xfrm>
          <a:custGeom>
            <a:avLst/>
            <a:gdLst>
              <a:gd name="T0" fmla="*/ 58 w 116"/>
              <a:gd name="T1" fmla="*/ 0 h 108"/>
              <a:gd name="T2" fmla="*/ 71 w 116"/>
              <a:gd name="T3" fmla="*/ 41 h 108"/>
              <a:gd name="T4" fmla="*/ 116 w 116"/>
              <a:gd name="T5" fmla="*/ 41 h 108"/>
              <a:gd name="T6" fmla="*/ 81 w 116"/>
              <a:gd name="T7" fmla="*/ 65 h 108"/>
              <a:gd name="T8" fmla="*/ 94 w 116"/>
              <a:gd name="T9" fmla="*/ 108 h 108"/>
              <a:gd name="T10" fmla="*/ 58 w 116"/>
              <a:gd name="T11" fmla="*/ 82 h 108"/>
              <a:gd name="T12" fmla="*/ 23 w 116"/>
              <a:gd name="T13" fmla="*/ 106 h 108"/>
              <a:gd name="T14" fmla="*/ 36 w 116"/>
              <a:gd name="T15" fmla="*/ 65 h 108"/>
              <a:gd name="T16" fmla="*/ 0 w 116"/>
              <a:gd name="T17" fmla="*/ 41 h 108"/>
              <a:gd name="T18" fmla="*/ 45 w 116"/>
              <a:gd name="T19" fmla="*/ 41 h 108"/>
              <a:gd name="T20" fmla="*/ 58 w 116"/>
              <a:gd name="T2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6" h="108">
                <a:moveTo>
                  <a:pt x="58" y="0"/>
                </a:moveTo>
                <a:lnTo>
                  <a:pt x="71" y="41"/>
                </a:lnTo>
                <a:lnTo>
                  <a:pt x="116" y="41"/>
                </a:lnTo>
                <a:lnTo>
                  <a:pt x="81" y="65"/>
                </a:lnTo>
                <a:lnTo>
                  <a:pt x="94" y="108"/>
                </a:lnTo>
                <a:lnTo>
                  <a:pt x="58" y="82"/>
                </a:lnTo>
                <a:lnTo>
                  <a:pt x="23" y="106"/>
                </a:lnTo>
                <a:lnTo>
                  <a:pt x="36" y="65"/>
                </a:lnTo>
                <a:lnTo>
                  <a:pt x="0" y="41"/>
                </a:lnTo>
                <a:lnTo>
                  <a:pt x="45" y="41"/>
                </a:lnTo>
                <a:lnTo>
                  <a:pt x="58" y="0"/>
                </a:lnTo>
                <a:close/>
              </a:path>
            </a:pathLst>
          </a:custGeom>
          <a:solidFill>
            <a:srgbClr val="FFC7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89"/>
          <p:cNvSpPr>
            <a:spLocks/>
          </p:cNvSpPr>
          <p:nvPr userDrawn="1"/>
        </p:nvSpPr>
        <p:spPr bwMode="auto">
          <a:xfrm>
            <a:off x="2577860" y="3374739"/>
            <a:ext cx="153987" cy="150813"/>
          </a:xfrm>
          <a:custGeom>
            <a:avLst/>
            <a:gdLst>
              <a:gd name="T0" fmla="*/ 43 w 97"/>
              <a:gd name="T1" fmla="*/ 41 h 95"/>
              <a:gd name="T2" fmla="*/ 48 w 97"/>
              <a:gd name="T3" fmla="*/ 0 h 95"/>
              <a:gd name="T4" fmla="*/ 54 w 97"/>
              <a:gd name="T5" fmla="*/ 41 h 95"/>
              <a:gd name="T6" fmla="*/ 97 w 97"/>
              <a:gd name="T7" fmla="*/ 49 h 95"/>
              <a:gd name="T8" fmla="*/ 54 w 97"/>
              <a:gd name="T9" fmla="*/ 54 h 95"/>
              <a:gd name="T10" fmla="*/ 48 w 97"/>
              <a:gd name="T11" fmla="*/ 95 h 95"/>
              <a:gd name="T12" fmla="*/ 43 w 97"/>
              <a:gd name="T13" fmla="*/ 54 h 95"/>
              <a:gd name="T14" fmla="*/ 0 w 97"/>
              <a:gd name="T15" fmla="*/ 47 h 95"/>
              <a:gd name="T16" fmla="*/ 43 w 97"/>
              <a:gd name="T17" fmla="*/ 41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7" h="95">
                <a:moveTo>
                  <a:pt x="43" y="41"/>
                </a:moveTo>
                <a:lnTo>
                  <a:pt x="48" y="0"/>
                </a:lnTo>
                <a:lnTo>
                  <a:pt x="54" y="41"/>
                </a:lnTo>
                <a:lnTo>
                  <a:pt x="97" y="49"/>
                </a:lnTo>
                <a:lnTo>
                  <a:pt x="54" y="54"/>
                </a:lnTo>
                <a:lnTo>
                  <a:pt x="48" y="95"/>
                </a:lnTo>
                <a:lnTo>
                  <a:pt x="43" y="54"/>
                </a:lnTo>
                <a:lnTo>
                  <a:pt x="0" y="47"/>
                </a:lnTo>
                <a:lnTo>
                  <a:pt x="43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90"/>
          <p:cNvSpPr>
            <a:spLocks/>
          </p:cNvSpPr>
          <p:nvPr userDrawn="1"/>
        </p:nvSpPr>
        <p:spPr bwMode="auto">
          <a:xfrm>
            <a:off x="6817720" y="510408"/>
            <a:ext cx="153987" cy="152400"/>
          </a:xfrm>
          <a:custGeom>
            <a:avLst/>
            <a:gdLst>
              <a:gd name="T0" fmla="*/ 43 w 97"/>
              <a:gd name="T1" fmla="*/ 42 h 96"/>
              <a:gd name="T2" fmla="*/ 49 w 97"/>
              <a:gd name="T3" fmla="*/ 0 h 96"/>
              <a:gd name="T4" fmla="*/ 54 w 97"/>
              <a:gd name="T5" fmla="*/ 42 h 96"/>
              <a:gd name="T6" fmla="*/ 97 w 97"/>
              <a:gd name="T7" fmla="*/ 49 h 96"/>
              <a:gd name="T8" fmla="*/ 54 w 97"/>
              <a:gd name="T9" fmla="*/ 55 h 96"/>
              <a:gd name="T10" fmla="*/ 49 w 97"/>
              <a:gd name="T11" fmla="*/ 96 h 96"/>
              <a:gd name="T12" fmla="*/ 43 w 97"/>
              <a:gd name="T13" fmla="*/ 55 h 96"/>
              <a:gd name="T14" fmla="*/ 0 w 97"/>
              <a:gd name="T15" fmla="*/ 47 h 96"/>
              <a:gd name="T16" fmla="*/ 43 w 97"/>
              <a:gd name="T17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7" h="96">
                <a:moveTo>
                  <a:pt x="43" y="42"/>
                </a:moveTo>
                <a:lnTo>
                  <a:pt x="49" y="0"/>
                </a:lnTo>
                <a:lnTo>
                  <a:pt x="54" y="42"/>
                </a:lnTo>
                <a:lnTo>
                  <a:pt x="97" y="49"/>
                </a:lnTo>
                <a:lnTo>
                  <a:pt x="54" y="55"/>
                </a:lnTo>
                <a:lnTo>
                  <a:pt x="49" y="96"/>
                </a:lnTo>
                <a:lnTo>
                  <a:pt x="43" y="55"/>
                </a:lnTo>
                <a:lnTo>
                  <a:pt x="0" y="47"/>
                </a:lnTo>
                <a:lnTo>
                  <a:pt x="43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92"/>
          <p:cNvSpPr>
            <a:spLocks/>
          </p:cNvSpPr>
          <p:nvPr userDrawn="1"/>
        </p:nvSpPr>
        <p:spPr bwMode="auto">
          <a:xfrm>
            <a:off x="11655012" y="5443198"/>
            <a:ext cx="153987" cy="152400"/>
          </a:xfrm>
          <a:custGeom>
            <a:avLst/>
            <a:gdLst>
              <a:gd name="T0" fmla="*/ 43 w 97"/>
              <a:gd name="T1" fmla="*/ 41 h 96"/>
              <a:gd name="T2" fmla="*/ 48 w 97"/>
              <a:gd name="T3" fmla="*/ 0 h 96"/>
              <a:gd name="T4" fmla="*/ 54 w 97"/>
              <a:gd name="T5" fmla="*/ 41 h 96"/>
              <a:gd name="T6" fmla="*/ 97 w 97"/>
              <a:gd name="T7" fmla="*/ 49 h 96"/>
              <a:gd name="T8" fmla="*/ 54 w 97"/>
              <a:gd name="T9" fmla="*/ 55 h 96"/>
              <a:gd name="T10" fmla="*/ 48 w 97"/>
              <a:gd name="T11" fmla="*/ 96 h 96"/>
              <a:gd name="T12" fmla="*/ 43 w 97"/>
              <a:gd name="T13" fmla="*/ 55 h 96"/>
              <a:gd name="T14" fmla="*/ 0 w 97"/>
              <a:gd name="T15" fmla="*/ 47 h 96"/>
              <a:gd name="T16" fmla="*/ 43 w 97"/>
              <a:gd name="T17" fmla="*/ 41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7" h="96">
                <a:moveTo>
                  <a:pt x="43" y="41"/>
                </a:moveTo>
                <a:lnTo>
                  <a:pt x="48" y="0"/>
                </a:lnTo>
                <a:lnTo>
                  <a:pt x="54" y="41"/>
                </a:lnTo>
                <a:lnTo>
                  <a:pt x="97" y="49"/>
                </a:lnTo>
                <a:lnTo>
                  <a:pt x="54" y="55"/>
                </a:lnTo>
                <a:lnTo>
                  <a:pt x="48" y="96"/>
                </a:lnTo>
                <a:lnTo>
                  <a:pt x="43" y="55"/>
                </a:lnTo>
                <a:lnTo>
                  <a:pt x="0" y="47"/>
                </a:lnTo>
                <a:lnTo>
                  <a:pt x="43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93"/>
          <p:cNvSpPr>
            <a:spLocks/>
          </p:cNvSpPr>
          <p:nvPr userDrawn="1"/>
        </p:nvSpPr>
        <p:spPr bwMode="auto">
          <a:xfrm>
            <a:off x="4644612" y="335783"/>
            <a:ext cx="155575" cy="152400"/>
          </a:xfrm>
          <a:custGeom>
            <a:avLst/>
            <a:gdLst>
              <a:gd name="T0" fmla="*/ 43 w 98"/>
              <a:gd name="T1" fmla="*/ 41 h 96"/>
              <a:gd name="T2" fmla="*/ 49 w 98"/>
              <a:gd name="T3" fmla="*/ 0 h 96"/>
              <a:gd name="T4" fmla="*/ 54 w 98"/>
              <a:gd name="T5" fmla="*/ 41 h 96"/>
              <a:gd name="T6" fmla="*/ 98 w 98"/>
              <a:gd name="T7" fmla="*/ 49 h 96"/>
              <a:gd name="T8" fmla="*/ 54 w 98"/>
              <a:gd name="T9" fmla="*/ 54 h 96"/>
              <a:gd name="T10" fmla="*/ 49 w 98"/>
              <a:gd name="T11" fmla="*/ 96 h 96"/>
              <a:gd name="T12" fmla="*/ 43 w 98"/>
              <a:gd name="T13" fmla="*/ 54 h 96"/>
              <a:gd name="T14" fmla="*/ 0 w 98"/>
              <a:gd name="T15" fmla="*/ 47 h 96"/>
              <a:gd name="T16" fmla="*/ 43 w 98"/>
              <a:gd name="T17" fmla="*/ 41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8" h="96">
                <a:moveTo>
                  <a:pt x="43" y="41"/>
                </a:moveTo>
                <a:lnTo>
                  <a:pt x="49" y="0"/>
                </a:lnTo>
                <a:lnTo>
                  <a:pt x="54" y="41"/>
                </a:lnTo>
                <a:lnTo>
                  <a:pt x="98" y="49"/>
                </a:lnTo>
                <a:lnTo>
                  <a:pt x="54" y="54"/>
                </a:lnTo>
                <a:lnTo>
                  <a:pt x="49" y="96"/>
                </a:lnTo>
                <a:lnTo>
                  <a:pt x="43" y="54"/>
                </a:lnTo>
                <a:lnTo>
                  <a:pt x="0" y="47"/>
                </a:lnTo>
                <a:lnTo>
                  <a:pt x="43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94"/>
          <p:cNvSpPr>
            <a:spLocks/>
          </p:cNvSpPr>
          <p:nvPr userDrawn="1"/>
        </p:nvSpPr>
        <p:spPr bwMode="auto">
          <a:xfrm>
            <a:off x="11147675" y="1953446"/>
            <a:ext cx="155575" cy="152400"/>
          </a:xfrm>
          <a:custGeom>
            <a:avLst/>
            <a:gdLst>
              <a:gd name="T0" fmla="*/ 43 w 98"/>
              <a:gd name="T1" fmla="*/ 42 h 96"/>
              <a:gd name="T2" fmla="*/ 49 w 98"/>
              <a:gd name="T3" fmla="*/ 0 h 96"/>
              <a:gd name="T4" fmla="*/ 55 w 98"/>
              <a:gd name="T5" fmla="*/ 42 h 96"/>
              <a:gd name="T6" fmla="*/ 98 w 98"/>
              <a:gd name="T7" fmla="*/ 49 h 96"/>
              <a:gd name="T8" fmla="*/ 55 w 98"/>
              <a:gd name="T9" fmla="*/ 55 h 96"/>
              <a:gd name="T10" fmla="*/ 49 w 98"/>
              <a:gd name="T11" fmla="*/ 96 h 96"/>
              <a:gd name="T12" fmla="*/ 43 w 98"/>
              <a:gd name="T13" fmla="*/ 55 h 96"/>
              <a:gd name="T14" fmla="*/ 0 w 98"/>
              <a:gd name="T15" fmla="*/ 47 h 96"/>
              <a:gd name="T16" fmla="*/ 43 w 98"/>
              <a:gd name="T17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8" h="96">
                <a:moveTo>
                  <a:pt x="43" y="42"/>
                </a:moveTo>
                <a:lnTo>
                  <a:pt x="49" y="0"/>
                </a:lnTo>
                <a:lnTo>
                  <a:pt x="55" y="42"/>
                </a:lnTo>
                <a:lnTo>
                  <a:pt x="98" y="49"/>
                </a:lnTo>
                <a:lnTo>
                  <a:pt x="55" y="55"/>
                </a:lnTo>
                <a:lnTo>
                  <a:pt x="49" y="96"/>
                </a:lnTo>
                <a:lnTo>
                  <a:pt x="43" y="55"/>
                </a:lnTo>
                <a:lnTo>
                  <a:pt x="0" y="47"/>
                </a:lnTo>
                <a:lnTo>
                  <a:pt x="43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95"/>
          <p:cNvSpPr>
            <a:spLocks/>
          </p:cNvSpPr>
          <p:nvPr userDrawn="1"/>
        </p:nvSpPr>
        <p:spPr bwMode="auto">
          <a:xfrm>
            <a:off x="1779175" y="2105846"/>
            <a:ext cx="153987" cy="150813"/>
          </a:xfrm>
          <a:custGeom>
            <a:avLst/>
            <a:gdLst>
              <a:gd name="T0" fmla="*/ 43 w 97"/>
              <a:gd name="T1" fmla="*/ 41 h 95"/>
              <a:gd name="T2" fmla="*/ 49 w 97"/>
              <a:gd name="T3" fmla="*/ 0 h 95"/>
              <a:gd name="T4" fmla="*/ 54 w 97"/>
              <a:gd name="T5" fmla="*/ 41 h 95"/>
              <a:gd name="T6" fmla="*/ 97 w 97"/>
              <a:gd name="T7" fmla="*/ 48 h 95"/>
              <a:gd name="T8" fmla="*/ 54 w 97"/>
              <a:gd name="T9" fmla="*/ 54 h 95"/>
              <a:gd name="T10" fmla="*/ 49 w 97"/>
              <a:gd name="T11" fmla="*/ 95 h 95"/>
              <a:gd name="T12" fmla="*/ 43 w 97"/>
              <a:gd name="T13" fmla="*/ 54 h 95"/>
              <a:gd name="T14" fmla="*/ 0 w 97"/>
              <a:gd name="T15" fmla="*/ 46 h 95"/>
              <a:gd name="T16" fmla="*/ 43 w 97"/>
              <a:gd name="T17" fmla="*/ 41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7" h="95">
                <a:moveTo>
                  <a:pt x="43" y="41"/>
                </a:moveTo>
                <a:lnTo>
                  <a:pt x="49" y="0"/>
                </a:lnTo>
                <a:lnTo>
                  <a:pt x="54" y="41"/>
                </a:lnTo>
                <a:lnTo>
                  <a:pt x="97" y="48"/>
                </a:lnTo>
                <a:lnTo>
                  <a:pt x="54" y="54"/>
                </a:lnTo>
                <a:lnTo>
                  <a:pt x="49" y="95"/>
                </a:lnTo>
                <a:lnTo>
                  <a:pt x="43" y="54"/>
                </a:lnTo>
                <a:lnTo>
                  <a:pt x="0" y="46"/>
                </a:lnTo>
                <a:lnTo>
                  <a:pt x="43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96"/>
          <p:cNvSpPr>
            <a:spLocks/>
          </p:cNvSpPr>
          <p:nvPr userDrawn="1"/>
        </p:nvSpPr>
        <p:spPr bwMode="auto">
          <a:xfrm>
            <a:off x="778676" y="3299581"/>
            <a:ext cx="153987" cy="150813"/>
          </a:xfrm>
          <a:custGeom>
            <a:avLst/>
            <a:gdLst>
              <a:gd name="T0" fmla="*/ 43 w 97"/>
              <a:gd name="T1" fmla="*/ 41 h 95"/>
              <a:gd name="T2" fmla="*/ 48 w 97"/>
              <a:gd name="T3" fmla="*/ 0 h 95"/>
              <a:gd name="T4" fmla="*/ 54 w 97"/>
              <a:gd name="T5" fmla="*/ 41 h 95"/>
              <a:gd name="T6" fmla="*/ 97 w 97"/>
              <a:gd name="T7" fmla="*/ 48 h 95"/>
              <a:gd name="T8" fmla="*/ 54 w 97"/>
              <a:gd name="T9" fmla="*/ 54 h 95"/>
              <a:gd name="T10" fmla="*/ 48 w 97"/>
              <a:gd name="T11" fmla="*/ 95 h 95"/>
              <a:gd name="T12" fmla="*/ 43 w 97"/>
              <a:gd name="T13" fmla="*/ 54 h 95"/>
              <a:gd name="T14" fmla="*/ 0 w 97"/>
              <a:gd name="T15" fmla="*/ 47 h 95"/>
              <a:gd name="T16" fmla="*/ 43 w 97"/>
              <a:gd name="T17" fmla="*/ 41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7" h="95">
                <a:moveTo>
                  <a:pt x="43" y="41"/>
                </a:moveTo>
                <a:lnTo>
                  <a:pt x="48" y="0"/>
                </a:lnTo>
                <a:lnTo>
                  <a:pt x="54" y="41"/>
                </a:lnTo>
                <a:lnTo>
                  <a:pt x="97" y="48"/>
                </a:lnTo>
                <a:lnTo>
                  <a:pt x="54" y="54"/>
                </a:lnTo>
                <a:lnTo>
                  <a:pt x="48" y="95"/>
                </a:lnTo>
                <a:lnTo>
                  <a:pt x="43" y="54"/>
                </a:lnTo>
                <a:lnTo>
                  <a:pt x="0" y="47"/>
                </a:lnTo>
                <a:lnTo>
                  <a:pt x="43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92"/>
          <p:cNvSpPr>
            <a:spLocks/>
          </p:cNvSpPr>
          <p:nvPr userDrawn="1"/>
        </p:nvSpPr>
        <p:spPr bwMode="auto">
          <a:xfrm>
            <a:off x="11464322" y="1170089"/>
            <a:ext cx="153987" cy="152400"/>
          </a:xfrm>
          <a:custGeom>
            <a:avLst/>
            <a:gdLst>
              <a:gd name="T0" fmla="*/ 43 w 97"/>
              <a:gd name="T1" fmla="*/ 41 h 96"/>
              <a:gd name="T2" fmla="*/ 48 w 97"/>
              <a:gd name="T3" fmla="*/ 0 h 96"/>
              <a:gd name="T4" fmla="*/ 54 w 97"/>
              <a:gd name="T5" fmla="*/ 41 h 96"/>
              <a:gd name="T6" fmla="*/ 97 w 97"/>
              <a:gd name="T7" fmla="*/ 49 h 96"/>
              <a:gd name="T8" fmla="*/ 54 w 97"/>
              <a:gd name="T9" fmla="*/ 55 h 96"/>
              <a:gd name="T10" fmla="*/ 48 w 97"/>
              <a:gd name="T11" fmla="*/ 96 h 96"/>
              <a:gd name="T12" fmla="*/ 43 w 97"/>
              <a:gd name="T13" fmla="*/ 55 h 96"/>
              <a:gd name="T14" fmla="*/ 0 w 97"/>
              <a:gd name="T15" fmla="*/ 47 h 96"/>
              <a:gd name="T16" fmla="*/ 43 w 97"/>
              <a:gd name="T17" fmla="*/ 41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7" h="96">
                <a:moveTo>
                  <a:pt x="43" y="41"/>
                </a:moveTo>
                <a:lnTo>
                  <a:pt x="48" y="0"/>
                </a:lnTo>
                <a:lnTo>
                  <a:pt x="54" y="41"/>
                </a:lnTo>
                <a:lnTo>
                  <a:pt x="97" y="49"/>
                </a:lnTo>
                <a:lnTo>
                  <a:pt x="54" y="55"/>
                </a:lnTo>
                <a:lnTo>
                  <a:pt x="48" y="96"/>
                </a:lnTo>
                <a:lnTo>
                  <a:pt x="43" y="55"/>
                </a:lnTo>
                <a:lnTo>
                  <a:pt x="0" y="47"/>
                </a:lnTo>
                <a:lnTo>
                  <a:pt x="43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94"/>
          <p:cNvSpPr>
            <a:spLocks/>
          </p:cNvSpPr>
          <p:nvPr userDrawn="1"/>
        </p:nvSpPr>
        <p:spPr bwMode="auto">
          <a:xfrm>
            <a:off x="9439206" y="944649"/>
            <a:ext cx="155575" cy="152400"/>
          </a:xfrm>
          <a:custGeom>
            <a:avLst/>
            <a:gdLst>
              <a:gd name="T0" fmla="*/ 43 w 98"/>
              <a:gd name="T1" fmla="*/ 42 h 96"/>
              <a:gd name="T2" fmla="*/ 49 w 98"/>
              <a:gd name="T3" fmla="*/ 0 h 96"/>
              <a:gd name="T4" fmla="*/ 55 w 98"/>
              <a:gd name="T5" fmla="*/ 42 h 96"/>
              <a:gd name="T6" fmla="*/ 98 w 98"/>
              <a:gd name="T7" fmla="*/ 49 h 96"/>
              <a:gd name="T8" fmla="*/ 55 w 98"/>
              <a:gd name="T9" fmla="*/ 55 h 96"/>
              <a:gd name="T10" fmla="*/ 49 w 98"/>
              <a:gd name="T11" fmla="*/ 96 h 96"/>
              <a:gd name="T12" fmla="*/ 43 w 98"/>
              <a:gd name="T13" fmla="*/ 55 h 96"/>
              <a:gd name="T14" fmla="*/ 0 w 98"/>
              <a:gd name="T15" fmla="*/ 47 h 96"/>
              <a:gd name="T16" fmla="*/ 43 w 98"/>
              <a:gd name="T17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8" h="96">
                <a:moveTo>
                  <a:pt x="43" y="42"/>
                </a:moveTo>
                <a:lnTo>
                  <a:pt x="49" y="0"/>
                </a:lnTo>
                <a:lnTo>
                  <a:pt x="55" y="42"/>
                </a:lnTo>
                <a:lnTo>
                  <a:pt x="98" y="49"/>
                </a:lnTo>
                <a:lnTo>
                  <a:pt x="55" y="55"/>
                </a:lnTo>
                <a:lnTo>
                  <a:pt x="49" y="96"/>
                </a:lnTo>
                <a:lnTo>
                  <a:pt x="43" y="55"/>
                </a:lnTo>
                <a:lnTo>
                  <a:pt x="0" y="47"/>
                </a:lnTo>
                <a:lnTo>
                  <a:pt x="43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92"/>
          <p:cNvSpPr>
            <a:spLocks/>
          </p:cNvSpPr>
          <p:nvPr userDrawn="1"/>
        </p:nvSpPr>
        <p:spPr bwMode="auto">
          <a:xfrm>
            <a:off x="11541315" y="4140604"/>
            <a:ext cx="153987" cy="152400"/>
          </a:xfrm>
          <a:custGeom>
            <a:avLst/>
            <a:gdLst>
              <a:gd name="T0" fmla="*/ 43 w 97"/>
              <a:gd name="T1" fmla="*/ 41 h 96"/>
              <a:gd name="T2" fmla="*/ 48 w 97"/>
              <a:gd name="T3" fmla="*/ 0 h 96"/>
              <a:gd name="T4" fmla="*/ 54 w 97"/>
              <a:gd name="T5" fmla="*/ 41 h 96"/>
              <a:gd name="T6" fmla="*/ 97 w 97"/>
              <a:gd name="T7" fmla="*/ 49 h 96"/>
              <a:gd name="T8" fmla="*/ 54 w 97"/>
              <a:gd name="T9" fmla="*/ 55 h 96"/>
              <a:gd name="T10" fmla="*/ 48 w 97"/>
              <a:gd name="T11" fmla="*/ 96 h 96"/>
              <a:gd name="T12" fmla="*/ 43 w 97"/>
              <a:gd name="T13" fmla="*/ 55 h 96"/>
              <a:gd name="T14" fmla="*/ 0 w 97"/>
              <a:gd name="T15" fmla="*/ 47 h 96"/>
              <a:gd name="T16" fmla="*/ 43 w 97"/>
              <a:gd name="T17" fmla="*/ 41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7" h="96">
                <a:moveTo>
                  <a:pt x="43" y="41"/>
                </a:moveTo>
                <a:lnTo>
                  <a:pt x="48" y="0"/>
                </a:lnTo>
                <a:lnTo>
                  <a:pt x="54" y="41"/>
                </a:lnTo>
                <a:lnTo>
                  <a:pt x="97" y="49"/>
                </a:lnTo>
                <a:lnTo>
                  <a:pt x="54" y="55"/>
                </a:lnTo>
                <a:lnTo>
                  <a:pt x="48" y="96"/>
                </a:lnTo>
                <a:lnTo>
                  <a:pt x="43" y="55"/>
                </a:lnTo>
                <a:lnTo>
                  <a:pt x="0" y="47"/>
                </a:lnTo>
                <a:lnTo>
                  <a:pt x="43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94"/>
          <p:cNvSpPr>
            <a:spLocks/>
          </p:cNvSpPr>
          <p:nvPr userDrawn="1"/>
        </p:nvSpPr>
        <p:spPr bwMode="auto">
          <a:xfrm>
            <a:off x="9368752" y="2409825"/>
            <a:ext cx="155575" cy="152400"/>
          </a:xfrm>
          <a:custGeom>
            <a:avLst/>
            <a:gdLst>
              <a:gd name="T0" fmla="*/ 43 w 98"/>
              <a:gd name="T1" fmla="*/ 42 h 96"/>
              <a:gd name="T2" fmla="*/ 49 w 98"/>
              <a:gd name="T3" fmla="*/ 0 h 96"/>
              <a:gd name="T4" fmla="*/ 55 w 98"/>
              <a:gd name="T5" fmla="*/ 42 h 96"/>
              <a:gd name="T6" fmla="*/ 98 w 98"/>
              <a:gd name="T7" fmla="*/ 49 h 96"/>
              <a:gd name="T8" fmla="*/ 55 w 98"/>
              <a:gd name="T9" fmla="*/ 55 h 96"/>
              <a:gd name="T10" fmla="*/ 49 w 98"/>
              <a:gd name="T11" fmla="*/ 96 h 96"/>
              <a:gd name="T12" fmla="*/ 43 w 98"/>
              <a:gd name="T13" fmla="*/ 55 h 96"/>
              <a:gd name="T14" fmla="*/ 0 w 98"/>
              <a:gd name="T15" fmla="*/ 47 h 96"/>
              <a:gd name="T16" fmla="*/ 43 w 98"/>
              <a:gd name="T17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8" h="96">
                <a:moveTo>
                  <a:pt x="43" y="42"/>
                </a:moveTo>
                <a:lnTo>
                  <a:pt x="49" y="0"/>
                </a:lnTo>
                <a:lnTo>
                  <a:pt x="55" y="42"/>
                </a:lnTo>
                <a:lnTo>
                  <a:pt x="98" y="49"/>
                </a:lnTo>
                <a:lnTo>
                  <a:pt x="55" y="55"/>
                </a:lnTo>
                <a:lnTo>
                  <a:pt x="49" y="96"/>
                </a:lnTo>
                <a:lnTo>
                  <a:pt x="43" y="55"/>
                </a:lnTo>
                <a:lnTo>
                  <a:pt x="0" y="47"/>
                </a:lnTo>
                <a:lnTo>
                  <a:pt x="43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677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7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3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7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3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7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3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57"/>
          <a:stretch/>
        </p:blipFill>
        <p:spPr>
          <a:xfrm>
            <a:off x="2002526" y="3103086"/>
            <a:ext cx="8329186" cy="3795033"/>
          </a:xfrm>
          <a:prstGeom prst="rect">
            <a:avLst/>
          </a:prstGeom>
        </p:spPr>
      </p:pic>
      <p:sp>
        <p:nvSpPr>
          <p:cNvPr id="39" name="矩形: 圆角 1"/>
          <p:cNvSpPr/>
          <p:nvPr/>
        </p:nvSpPr>
        <p:spPr>
          <a:xfrm>
            <a:off x="2238979" y="1375180"/>
            <a:ext cx="7937744" cy="1438792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 err="1">
                <a:latin typeface="iCielBC Cubano Normal" panose="00000500000000000000" pitchFamily="50" charset="0"/>
                <a:ea typeface="站酷快乐体2016修订版" panose="02010600030101010101" pitchFamily="2" charset="-122"/>
              </a:rPr>
              <a:t>Trái</a:t>
            </a:r>
            <a:r>
              <a:rPr lang="en-US" altLang="zh-CN" sz="8800" dirty="0">
                <a:latin typeface="iCielBC Cubano Normal" panose="00000500000000000000" pitchFamily="50" charset="0"/>
                <a:ea typeface="站酷快乐体2016修订版" panose="02010600030101010101" pitchFamily="2" charset="-122"/>
              </a:rPr>
              <a:t> </a:t>
            </a:r>
            <a:r>
              <a:rPr lang="en-US" altLang="zh-CN" sz="8800" dirty="0" err="1">
                <a:latin typeface="iCielBC Cubano Normal" panose="00000500000000000000" pitchFamily="50" charset="0"/>
                <a:ea typeface="站酷快乐体2016修订版" panose="02010600030101010101" pitchFamily="2" charset="-122"/>
              </a:rPr>
              <a:t>đất</a:t>
            </a:r>
            <a:r>
              <a:rPr lang="en-US" altLang="zh-CN" sz="8800" dirty="0">
                <a:latin typeface="iCielBC Cubano Normal" panose="00000500000000000000" pitchFamily="50" charset="0"/>
                <a:ea typeface="站酷快乐体2016修订版" panose="02010600030101010101" pitchFamily="2" charset="-122"/>
              </a:rPr>
              <a:t> </a:t>
            </a:r>
            <a:r>
              <a:rPr lang="en-US" altLang="zh-CN" sz="8800" dirty="0" err="1">
                <a:latin typeface="iCielBC Cubano Normal" panose="00000500000000000000" pitchFamily="50" charset="0"/>
                <a:ea typeface="站酷快乐体2016修订版" panose="02010600030101010101" pitchFamily="2" charset="-122"/>
              </a:rPr>
              <a:t>sạch</a:t>
            </a:r>
            <a:endParaRPr lang="zh-CN" altLang="en-US" sz="8800" dirty="0">
              <a:latin typeface="iCielBC Cubano Normal" panose="00000500000000000000" pitchFamily="50" charset="0"/>
              <a:ea typeface="站酷快乐体2016修订版" panose="02010600030101010101" pitchFamily="2" charset="-122"/>
            </a:endParaRPr>
          </a:p>
        </p:txBody>
      </p:sp>
      <p:pic>
        <p:nvPicPr>
          <p:cNvPr id="41" name="PA_eixing 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 rot="16200000">
            <a:off x="9727869" y="3397164"/>
            <a:ext cx="1590820" cy="154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4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 p14:presetBounceEnd="56000">
                                      <p:stCondLst>
                                        <p:cond delay="426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1.04167E-6 -0.05046 C 0.00951 -0.05046 0.01732 -0.02731 0.01732 0.00186 C 0.01732 0.03125 0.00951 0.05602 -1.04167E-6 0.05602 C -0.00963 0.05602 -0.01732 0.03125 -0.01732 0.00186 C -0.01732 -0.02731 -0.00963 -0.05046 -1.04167E-6 -0.05046 Z " pathEditMode="relative" rAng="0" ptsTypes="AAAAA">
                                          <p:cBhvr>
                                            <p:cTn id="21" dur="3000" spd="-100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3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>
                                      <p:stCondLst>
                                        <p:cond delay="426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1.04167E-6 -0.05046 C 0.00951 -0.05046 0.01732 -0.02731 0.01732 0.00186 C 0.01732 0.03125 0.00951 0.05602 -1.04167E-6 0.05602 C -0.00963 0.05602 -0.01732 0.03125 -0.01732 0.00186 C -0.01732 -0.02731 -0.00963 -0.05046 -1.04167E-6 -0.05046 Z " pathEditMode="relative" rAng="0" ptsTypes="AAAAA">
                                          <p:cBhvr>
                                            <p:cTn id="21" dur="3000" spd="-100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3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7925" y="2340404"/>
            <a:ext cx="11408883" cy="344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48000" algn="ctr">
              <a:lnSpc>
                <a:spcPct val="300000"/>
              </a:lnSpc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ī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 y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í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                 h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é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ǎ</a:t>
            </a:r>
            <a:r>
              <a:rPr lang="en-US" altLang="zh-CN" sz="4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ē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 c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pPr indent="648000" algn="ctr">
              <a:lnSpc>
                <a:spcPct val="300000"/>
              </a:lnSpc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ē</a:t>
            </a:r>
            <a:r>
              <a:rPr lang="en-US" altLang="zh-CN" sz="4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xi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é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k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ū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4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é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7925" y="0"/>
            <a:ext cx="4639835" cy="1583222"/>
            <a:chOff x="389365" y="85558"/>
            <a:chExt cx="4639835" cy="1583222"/>
          </a:xfrm>
        </p:grpSpPr>
        <p:grpSp>
          <p:nvGrpSpPr>
            <p:cNvPr id="5" name="组合 4"/>
            <p:cNvGrpSpPr/>
            <p:nvPr/>
          </p:nvGrpSpPr>
          <p:grpSpPr>
            <a:xfrm>
              <a:off x="389365" y="85558"/>
              <a:ext cx="4639835" cy="1583222"/>
              <a:chOff x="389365" y="85558"/>
              <a:chExt cx="4639835" cy="1583222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2"/>
              <a:srcRect l="10131"/>
              <a:stretch/>
            </p:blipFill>
            <p:spPr>
              <a:xfrm>
                <a:off x="937260" y="582238"/>
                <a:ext cx="4091940" cy="841321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65" y="85558"/>
                <a:ext cx="1540720" cy="1583222"/>
              </a:xfrm>
              <a:prstGeom prst="rect">
                <a:avLst/>
              </a:prstGeom>
            </p:spPr>
          </p:pic>
        </p:grpSp>
        <p:sp>
          <p:nvSpPr>
            <p:cNvPr id="6" name="文本框 5"/>
            <p:cNvSpPr txBox="1"/>
            <p:nvPr/>
          </p:nvSpPr>
          <p:spPr>
            <a:xfrm>
              <a:off x="1323550" y="648955"/>
              <a:ext cx="23088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FDE6B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认字识词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0" y="1508842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读准字音，写漂亮词语</a:t>
            </a:r>
            <a:endParaRPr lang="zh-CN" altLang="en-US" sz="3200" dirty="0">
              <a:solidFill>
                <a:srgbClr val="FFDE6B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3150" y="3248516"/>
            <a:ext cx="15053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晶莹</a:t>
            </a:r>
            <a:endParaRPr lang="zh-CN" altLang="en-US" sz="4000" dirty="0">
              <a:solidFill>
                <a:srgbClr val="FFDE6B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48652" y="3248516"/>
            <a:ext cx="15053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和蔼</a:t>
            </a:r>
            <a:endParaRPr lang="zh-CN" altLang="en-US" sz="4000" dirty="0">
              <a:solidFill>
                <a:srgbClr val="FFDE6B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34718" y="3248516"/>
            <a:ext cx="15053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恩赐</a:t>
            </a:r>
            <a:endParaRPr lang="zh-CN" altLang="en-US" sz="4000" dirty="0">
              <a:solidFill>
                <a:srgbClr val="FFDE6B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97061" y="5078590"/>
            <a:ext cx="15053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枯竭</a:t>
            </a:r>
            <a:endParaRPr lang="zh-CN" altLang="en-US" sz="4000" dirty="0">
              <a:solidFill>
                <a:srgbClr val="FFDE6B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38645" y="5078590"/>
            <a:ext cx="15053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威胁</a:t>
            </a:r>
            <a:endParaRPr lang="zh-CN" altLang="en-US" sz="4000" dirty="0">
              <a:solidFill>
                <a:srgbClr val="FFDE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0" grpId="0"/>
          <p:bldP spid="11" grpId="0"/>
          <p:bldP spid="12" grpId="0"/>
          <p:bldP spid="13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0" grpId="0"/>
          <p:bldP spid="11" grpId="0"/>
          <p:bldP spid="12" grpId="0"/>
          <p:bldP spid="13" grpId="0"/>
          <p:bldP spid="14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2833" y="2093617"/>
            <a:ext cx="115949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48000">
              <a:lnSpc>
                <a:spcPct val="250000"/>
              </a:lnSpc>
            </a:pP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映入（</a:t>
            </a:r>
            <a:r>
              <a:rPr lang="en-US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  </a:t>
            </a: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）（</a:t>
            </a:r>
            <a:r>
              <a:rPr lang="en-US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  </a:t>
            </a: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）　　相互（</a:t>
            </a:r>
            <a:r>
              <a:rPr lang="en-US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  </a:t>
            </a: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）（</a:t>
            </a:r>
            <a:r>
              <a:rPr lang="en-US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  </a:t>
            </a: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）　　</a:t>
            </a:r>
            <a:endParaRPr lang="en-US" altLang="zh-CN" sz="40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pPr indent="648000">
              <a:lnSpc>
                <a:spcPct val="250000"/>
              </a:lnSpc>
            </a:pP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（</a:t>
            </a:r>
            <a:r>
              <a:rPr lang="en-US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  </a:t>
            </a: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）（</a:t>
            </a:r>
            <a:r>
              <a:rPr lang="en-US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  </a:t>
            </a: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）可亲</a:t>
            </a:r>
            <a:r>
              <a:rPr lang="en-US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   </a:t>
            </a: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一叶（</a:t>
            </a:r>
            <a:r>
              <a:rPr lang="en-US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  </a:t>
            </a: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）（</a:t>
            </a:r>
            <a:r>
              <a:rPr lang="en-US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  </a:t>
            </a: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） 　</a:t>
            </a:r>
            <a:endParaRPr lang="en-US" altLang="zh-CN" sz="40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pPr indent="648000">
              <a:lnSpc>
                <a:spcPct val="250000"/>
              </a:lnSpc>
            </a:pP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（</a:t>
            </a:r>
            <a:r>
              <a:rPr lang="en-US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  </a:t>
            </a: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）（</a:t>
            </a:r>
            <a:r>
              <a:rPr lang="en-US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  </a:t>
            </a: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）提供　　不加（</a:t>
            </a:r>
            <a:r>
              <a:rPr lang="en-US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  </a:t>
            </a: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）（</a:t>
            </a:r>
            <a:r>
              <a:rPr lang="en-US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  </a:t>
            </a: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）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97925" y="0"/>
            <a:ext cx="4639835" cy="1583222"/>
            <a:chOff x="389365" y="85558"/>
            <a:chExt cx="4639835" cy="1583222"/>
          </a:xfrm>
        </p:grpSpPr>
        <p:grpSp>
          <p:nvGrpSpPr>
            <p:cNvPr id="7" name="组合 6"/>
            <p:cNvGrpSpPr/>
            <p:nvPr/>
          </p:nvGrpSpPr>
          <p:grpSpPr>
            <a:xfrm>
              <a:off x="389365" y="85558"/>
              <a:ext cx="4639835" cy="1583222"/>
              <a:chOff x="389365" y="85558"/>
              <a:chExt cx="4639835" cy="1583222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2"/>
              <a:srcRect l="10131"/>
              <a:stretch/>
            </p:blipFill>
            <p:spPr>
              <a:xfrm>
                <a:off x="937260" y="582238"/>
                <a:ext cx="4091940" cy="841321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65" y="85558"/>
                <a:ext cx="1540720" cy="1583222"/>
              </a:xfrm>
              <a:prstGeom prst="rect">
                <a:avLst/>
              </a:prstGeom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1323550" y="648955"/>
              <a:ext cx="23088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FDE6B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认字识词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0" y="1508842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在括号里填适当的字组成词语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24539" y="2678392"/>
            <a:ext cx="247447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algn="dist"/>
            <a:r>
              <a:rPr lang="zh-CN" altLang="en-US" dirty="0"/>
              <a:t>眼帘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732384" y="4239493"/>
            <a:ext cx="247447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algn="dist"/>
            <a:r>
              <a:rPr lang="zh-CN" altLang="en-US" dirty="0"/>
              <a:t>和蔼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99890" y="4239493"/>
            <a:ext cx="247447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algn="dist"/>
            <a:r>
              <a:rPr lang="zh-CN" altLang="en-US" dirty="0"/>
              <a:t>扁舟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309222" y="5747942"/>
            <a:ext cx="247447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algn="dist"/>
            <a:r>
              <a:rPr lang="zh-CN" altLang="en-US" dirty="0"/>
              <a:t>节制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732383" y="5747942"/>
            <a:ext cx="247447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algn="dist"/>
            <a:r>
              <a:rPr lang="zh-CN" altLang="en-US" dirty="0"/>
              <a:t>慷慨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291803" y="2699894"/>
            <a:ext cx="247447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algn="dist"/>
            <a:r>
              <a:rPr lang="zh-CN" altLang="en-US" dirty="0"/>
              <a:t>交错</a:t>
            </a:r>
          </a:p>
        </p:txBody>
      </p:sp>
    </p:spTree>
    <p:extLst>
      <p:ext uri="{BB962C8B-B14F-4D97-AF65-F5344CB8AC3E}">
        <p14:creationId xmlns:p14="http://schemas.microsoft.com/office/powerpoint/2010/main" val="300575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1" grpId="0"/>
          <p:bldP spid="3" grpId="0"/>
          <p:bldP spid="12" grpId="0"/>
          <p:bldP spid="13" grpId="0"/>
          <p:bldP spid="14" grpId="0"/>
          <p:bldP spid="15" grpId="0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1" grpId="0"/>
          <p:bldP spid="3" grpId="0"/>
          <p:bldP spid="12" grpId="0"/>
          <p:bldP spid="13" grpId="0"/>
          <p:bldP spid="14" grpId="0"/>
          <p:bldP spid="15" grpId="0"/>
          <p:bldP spid="16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2833" y="2093617"/>
            <a:ext cx="11594996" cy="441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48000">
              <a:lnSpc>
                <a:spcPct val="2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毁坏</a:t>
            </a:r>
            <a:r>
              <a:rPr lang="en-US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——</a:t>
            </a:r>
            <a:r>
              <a:rPr lang="zh-CN" altLang="en-US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（      ）   容易</a:t>
            </a:r>
            <a:r>
              <a:rPr lang="en-US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——</a:t>
            </a:r>
            <a:r>
              <a:rPr lang="zh-CN" altLang="en-US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（      ）      </a:t>
            </a:r>
            <a:endParaRPr lang="en-US" altLang="zh-CN" sz="40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pPr indent="648000">
              <a:lnSpc>
                <a:spcPct val="2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渺小</a:t>
            </a:r>
            <a:r>
              <a:rPr lang="en-US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——</a:t>
            </a:r>
            <a:r>
              <a:rPr lang="zh-CN" altLang="en-US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（      ）   精心</a:t>
            </a:r>
            <a:r>
              <a:rPr lang="en-US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——</a:t>
            </a:r>
            <a:r>
              <a:rPr lang="zh-CN" altLang="en-US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（      ）   </a:t>
            </a:r>
            <a:endParaRPr lang="en-US" altLang="zh-CN" sz="40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pPr indent="648000">
              <a:lnSpc>
                <a:spcPct val="2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美丽</a:t>
            </a:r>
            <a:r>
              <a:rPr lang="en-US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——</a:t>
            </a:r>
            <a:r>
              <a:rPr lang="zh-CN" altLang="en-US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（      ）   慷慨</a:t>
            </a:r>
            <a:r>
              <a:rPr lang="en-US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——</a:t>
            </a:r>
            <a:r>
              <a:rPr lang="zh-CN" altLang="en-US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（      ）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97925" y="0"/>
            <a:ext cx="4639835" cy="1583222"/>
            <a:chOff x="389365" y="85558"/>
            <a:chExt cx="4639835" cy="1583222"/>
          </a:xfrm>
        </p:grpSpPr>
        <p:grpSp>
          <p:nvGrpSpPr>
            <p:cNvPr id="7" name="组合 6"/>
            <p:cNvGrpSpPr/>
            <p:nvPr/>
          </p:nvGrpSpPr>
          <p:grpSpPr>
            <a:xfrm>
              <a:off x="389365" y="85558"/>
              <a:ext cx="4639835" cy="1583222"/>
              <a:chOff x="389365" y="85558"/>
              <a:chExt cx="4639835" cy="1583222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2"/>
              <a:srcRect l="10131"/>
              <a:stretch/>
            </p:blipFill>
            <p:spPr>
              <a:xfrm>
                <a:off x="937260" y="582238"/>
                <a:ext cx="4091940" cy="841321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65" y="85558"/>
                <a:ext cx="1540720" cy="1583222"/>
              </a:xfrm>
              <a:prstGeom prst="rect">
                <a:avLst/>
              </a:prstGeom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1323550" y="648955"/>
              <a:ext cx="23088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FDE6B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认字识词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0" y="1508842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写出下列词语的反义词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02684" y="2678392"/>
            <a:ext cx="123412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algn="dist"/>
            <a:r>
              <a:rPr lang="zh-CN" altLang="en-US" dirty="0"/>
              <a:t>修复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230463" y="2678392"/>
            <a:ext cx="123412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algn="dist"/>
            <a:r>
              <a:rPr lang="zh-CN" altLang="en-US" dirty="0"/>
              <a:t>困难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902684" y="4239493"/>
            <a:ext cx="123412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algn="dist"/>
            <a:r>
              <a:rPr lang="zh-CN" altLang="en-US" dirty="0"/>
              <a:t>庞大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230463" y="4239493"/>
            <a:ext cx="123412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algn="dist"/>
            <a:r>
              <a:rPr lang="zh-CN" altLang="en-US" dirty="0"/>
              <a:t>疏忽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902684" y="5800594"/>
            <a:ext cx="123412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algn="dist"/>
            <a:r>
              <a:rPr lang="zh-CN" altLang="en-US" dirty="0"/>
              <a:t>丑陋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230463" y="5800594"/>
            <a:ext cx="123412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algn="dist"/>
            <a:r>
              <a:rPr lang="zh-CN" altLang="en-US" dirty="0"/>
              <a:t>吝啬</a:t>
            </a:r>
          </a:p>
        </p:txBody>
      </p:sp>
    </p:spTree>
    <p:extLst>
      <p:ext uri="{BB962C8B-B14F-4D97-AF65-F5344CB8AC3E}">
        <p14:creationId xmlns:p14="http://schemas.microsoft.com/office/powerpoint/2010/main" val="248640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1" grpId="0"/>
          <p:bldP spid="3" grpId="0"/>
          <p:bldP spid="18" grpId="0"/>
          <p:bldP spid="19" grpId="0"/>
          <p:bldP spid="20" grpId="0"/>
          <p:bldP spid="21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1" grpId="0"/>
          <p:bldP spid="3" grpId="0"/>
          <p:bldP spid="18" grpId="0"/>
          <p:bldP spid="19" grpId="0"/>
          <p:bldP spid="20" grpId="0"/>
          <p:bldP spid="21" grpId="0"/>
          <p:bldP spid="2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19"/>
          <a:stretch/>
        </p:blipFill>
        <p:spPr>
          <a:xfrm>
            <a:off x="0" y="4091940"/>
            <a:ext cx="12192000" cy="3017520"/>
          </a:xfrm>
          <a:prstGeom prst="rect">
            <a:avLst/>
          </a:prstGeom>
        </p:spPr>
      </p:pic>
      <p:sp>
        <p:nvSpPr>
          <p:cNvPr id="5" name="矩形 2"/>
          <p:cNvSpPr/>
          <p:nvPr/>
        </p:nvSpPr>
        <p:spPr>
          <a:xfrm>
            <a:off x="594360" y="1560246"/>
            <a:ext cx="11597640" cy="15696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9600" dirty="0">
                <a:solidFill>
                  <a:srgbClr val="FFD30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3.</a:t>
            </a:r>
            <a:r>
              <a:rPr lang="zh-CN" altLang="en-US" sz="9600" dirty="0">
                <a:solidFill>
                  <a:srgbClr val="FFD30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词句赏析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1" y="1484641"/>
            <a:ext cx="1874520" cy="17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2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6000">
                                      <p:stCondLst>
                                        <p:cond delay="426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6000">
                                      <p:stCondLst>
                                        <p:cond delay="426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426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26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97925" y="0"/>
            <a:ext cx="4639835" cy="1583222"/>
            <a:chOff x="389365" y="85558"/>
            <a:chExt cx="4639835" cy="1583222"/>
          </a:xfrm>
        </p:grpSpPr>
        <p:grpSp>
          <p:nvGrpSpPr>
            <p:cNvPr id="7" name="组合 6"/>
            <p:cNvGrpSpPr/>
            <p:nvPr/>
          </p:nvGrpSpPr>
          <p:grpSpPr>
            <a:xfrm>
              <a:off x="389365" y="85558"/>
              <a:ext cx="4639835" cy="1583222"/>
              <a:chOff x="389365" y="85558"/>
              <a:chExt cx="4639835" cy="1583222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2"/>
              <a:srcRect l="10131"/>
              <a:stretch/>
            </p:blipFill>
            <p:spPr>
              <a:xfrm>
                <a:off x="937260" y="582238"/>
                <a:ext cx="4091940" cy="841321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65" y="85558"/>
                <a:ext cx="1540720" cy="1583222"/>
              </a:xfrm>
              <a:prstGeom prst="rect">
                <a:avLst/>
              </a:prstGeom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1323550" y="648955"/>
              <a:ext cx="23088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FDE6B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词句赏析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4533795" y="2236086"/>
            <a:ext cx="71472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48000">
              <a:lnSpc>
                <a:spcPct val="150000"/>
              </a:lnSpc>
            </a:pPr>
            <a:r>
              <a:rPr lang="zh-CN" altLang="zh-CN" sz="2800" dirty="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科学家已经证明，至少在以地球为中心的</a:t>
            </a:r>
            <a:r>
              <a:rPr lang="en-US" altLang="zh-CN" sz="2800" dirty="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40</a:t>
            </a:r>
            <a:r>
              <a:rPr lang="zh-CN" altLang="zh-CN" sz="2800" dirty="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万亿千米的范围内，没有适合人类居住的第二个星球。</a:t>
            </a:r>
            <a:endParaRPr lang="en-US" altLang="zh-CN" sz="2800" dirty="0">
              <a:solidFill>
                <a:srgbClr val="FFDE6B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2180" y="4803625"/>
            <a:ext cx="118318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48000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赏赐：</a:t>
            </a:r>
            <a:r>
              <a:rPr lang="zh-CN" altLang="zh-CN" sz="24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至少就是“最少”的意思，这个词说明“</a:t>
            </a:r>
            <a:r>
              <a:rPr lang="en-US" altLang="zh-CN" sz="24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40</a:t>
            </a:r>
            <a:r>
              <a:rPr lang="zh-CN" altLang="zh-CN" sz="24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万亿公里”是目前可以确定的最小的范围，也告诉我们这个范围以外的情况，科学家还不能确定。体现了说明文用词的精确和严谨。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24772">
            <a:off x="1702773" y="1530253"/>
            <a:ext cx="1974069" cy="323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8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1.04167E-6 -0.05046 C 0.00951 -0.05046 0.01732 -0.02731 0.01732 0.00186 C 0.01732 0.03125 0.00951 0.05602 -1.04167E-6 0.05602 C -0.00963 0.05602 -0.01732 0.03125 -0.01732 0.00186 C -0.01732 -0.02731 -0.00963 -0.05046 -1.04167E-6 -0.05046 Z " pathEditMode="relative" rAng="0" ptsTypes="AAAAA">
                                          <p:cBhvr>
                                            <p:cTn id="15" dur="3000" spd="-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3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1.04167E-6 -0.05046 C 0.00951 -0.05046 0.01732 -0.02731 0.01732 0.00186 C 0.01732 0.03125 0.00951 0.05602 -1.04167E-6 0.05602 C -0.00963 0.05602 -0.01732 0.03125 -0.01732 0.00186 C -0.01732 -0.02731 -0.00963 -0.05046 -1.04167E-6 -0.05046 Z " pathEditMode="relative" rAng="0" ptsTypes="AAAAA">
                                          <p:cBhvr>
                                            <p:cTn id="15" dur="3000" spd="-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3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2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7925" y="0"/>
            <a:ext cx="4639835" cy="1583222"/>
            <a:chOff x="389365" y="85558"/>
            <a:chExt cx="4639835" cy="1583222"/>
          </a:xfrm>
        </p:grpSpPr>
        <p:grpSp>
          <p:nvGrpSpPr>
            <p:cNvPr id="5" name="组合 4"/>
            <p:cNvGrpSpPr/>
            <p:nvPr/>
          </p:nvGrpSpPr>
          <p:grpSpPr>
            <a:xfrm>
              <a:off x="389365" y="85558"/>
              <a:ext cx="4639835" cy="1583222"/>
              <a:chOff x="389365" y="85558"/>
              <a:chExt cx="4639835" cy="1583222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2"/>
              <a:srcRect l="10131"/>
              <a:stretch/>
            </p:blipFill>
            <p:spPr>
              <a:xfrm>
                <a:off x="937260" y="582238"/>
                <a:ext cx="4091940" cy="841321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65" y="85558"/>
                <a:ext cx="1540720" cy="1583222"/>
              </a:xfrm>
              <a:prstGeom prst="rect">
                <a:avLst/>
              </a:prstGeom>
            </p:spPr>
          </p:pic>
        </p:grpSp>
        <p:sp>
          <p:nvSpPr>
            <p:cNvPr id="6" name="文本框 5"/>
            <p:cNvSpPr txBox="1"/>
            <p:nvPr/>
          </p:nvSpPr>
          <p:spPr>
            <a:xfrm>
              <a:off x="1323550" y="648955"/>
              <a:ext cx="23088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FDE6B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词句赏析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422833" y="2493582"/>
            <a:ext cx="680528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48000">
              <a:lnSpc>
                <a:spcPct val="150000"/>
              </a:lnSpc>
            </a:pPr>
            <a:r>
              <a:rPr lang="zh-CN" altLang="zh-CN" sz="2800" dirty="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同茫茫宇庙相比，地球是渺小的。它只有这么大，不会再长了。地球表面的面积是</a:t>
            </a:r>
            <a:r>
              <a:rPr lang="en-US" altLang="zh-CN" sz="2800" dirty="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5.1</a:t>
            </a:r>
            <a:r>
              <a:rPr lang="zh-CN" altLang="zh-CN" sz="2800" dirty="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亿平方千米，而人类生活的陆地大约只占其中的五分之一。其实，人类生活的范围是很小的。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71200" l="10000" r="69833">
                        <a14:foregroundMark x1="44800" y1="28200" x2="57000" y2="64300"/>
                        <a14:foregroundMark x1="48667" y1="22600" x2="61967" y2="45100"/>
                        <a14:foregroundMark x1="40700" y1="38550" x2="54233" y2="62850"/>
                        <a14:foregroundMark x1="59800" y1="44000" x2="46000" y2="65400"/>
                        <a14:foregroundMark x1="39967" y1="50900" x2="61233" y2="56350"/>
                        <a14:foregroundMark x1="53633" y1="22950" x2="65967" y2="40350"/>
                        <a14:foregroundMark x1="58233" y1="25100" x2="64867" y2="36000"/>
                        <a14:foregroundMark x1="50967" y1="27100" x2="36467" y2="46900"/>
                        <a14:foregroundMark x1="51800" y1="29650" x2="43467" y2="63750"/>
                        <a14:foregroundMark x1="47100" y1="46350" x2="52767" y2="52350"/>
                        <a14:foregroundMark x1="56033" y1="44900" x2="54967" y2="47600"/>
                        <a14:foregroundMark x1="64033" y1="39650" x2="64500" y2="44550"/>
                        <a14:foregroundMark x1="38867" y1="52350" x2="41067" y2="59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8594" r="29078" b="25351"/>
          <a:stretch/>
        </p:blipFill>
        <p:spPr>
          <a:xfrm>
            <a:off x="7066384" y="1412032"/>
            <a:ext cx="5125616" cy="494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2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56598" y="2613923"/>
            <a:ext cx="74607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48000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地</a:t>
            </a:r>
            <a:r>
              <a:rPr lang="zh-CN" altLang="zh-CN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球的半径有六千三百多公里，作者说地球“渺小”，你认为有道理吗？根据课文内容，说说你的理由。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7925" y="0"/>
            <a:ext cx="4639835" cy="1583222"/>
            <a:chOff x="389365" y="85558"/>
            <a:chExt cx="4639835" cy="1583222"/>
          </a:xfrm>
        </p:grpSpPr>
        <p:grpSp>
          <p:nvGrpSpPr>
            <p:cNvPr id="5" name="组合 4"/>
            <p:cNvGrpSpPr/>
            <p:nvPr/>
          </p:nvGrpSpPr>
          <p:grpSpPr>
            <a:xfrm>
              <a:off x="389365" y="85558"/>
              <a:ext cx="4639835" cy="1583222"/>
              <a:chOff x="389365" y="85558"/>
              <a:chExt cx="4639835" cy="1583222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2"/>
              <a:srcRect l="10131"/>
              <a:stretch/>
            </p:blipFill>
            <p:spPr>
              <a:xfrm>
                <a:off x="937260" y="582238"/>
                <a:ext cx="4091940" cy="841321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65" y="85558"/>
                <a:ext cx="1540720" cy="1583222"/>
              </a:xfrm>
              <a:prstGeom prst="rect">
                <a:avLst/>
              </a:prstGeom>
            </p:spPr>
          </p:pic>
        </p:grpSp>
        <p:sp>
          <p:nvSpPr>
            <p:cNvPr id="6" name="文本框 5"/>
            <p:cNvSpPr txBox="1"/>
            <p:nvPr/>
          </p:nvSpPr>
          <p:spPr>
            <a:xfrm>
              <a:off x="1323550" y="648955"/>
              <a:ext cx="23088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FDE6B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词句赏析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32" y="1649939"/>
            <a:ext cx="4451116" cy="47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5428" y="2365226"/>
            <a:ext cx="656875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48000">
              <a:lnSpc>
                <a:spcPct val="150000"/>
              </a:lnSpc>
            </a:pPr>
            <a:r>
              <a:rPr lang="zh-CN" altLang="zh-CN" sz="2800" dirty="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事物的大小是相对的，地球跟人相比，就十分庞大，同茫茫的宇宙相比，就显得渺小了。如果可以把学校看成宇宙，那么，地球可能是什么呢？恐怕连一粒微尘都算不上。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7925" y="0"/>
            <a:ext cx="4639835" cy="1583222"/>
            <a:chOff x="389365" y="85558"/>
            <a:chExt cx="4639835" cy="1583222"/>
          </a:xfrm>
        </p:grpSpPr>
        <p:grpSp>
          <p:nvGrpSpPr>
            <p:cNvPr id="5" name="组合 4"/>
            <p:cNvGrpSpPr/>
            <p:nvPr/>
          </p:nvGrpSpPr>
          <p:grpSpPr>
            <a:xfrm>
              <a:off x="389365" y="85558"/>
              <a:ext cx="4639835" cy="1583222"/>
              <a:chOff x="389365" y="85558"/>
              <a:chExt cx="4639835" cy="1583222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2"/>
              <a:srcRect l="10131"/>
              <a:stretch/>
            </p:blipFill>
            <p:spPr>
              <a:xfrm>
                <a:off x="937260" y="582238"/>
                <a:ext cx="4091940" cy="841321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65" y="85558"/>
                <a:ext cx="1540720" cy="1583222"/>
              </a:xfrm>
              <a:prstGeom prst="rect">
                <a:avLst/>
              </a:prstGeom>
            </p:spPr>
          </p:pic>
        </p:grpSp>
        <p:sp>
          <p:nvSpPr>
            <p:cNvPr id="6" name="文本框 5"/>
            <p:cNvSpPr txBox="1"/>
            <p:nvPr/>
          </p:nvSpPr>
          <p:spPr>
            <a:xfrm>
              <a:off x="1323550" y="648955"/>
              <a:ext cx="23088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FDE6B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词句赏析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18"/>
          <a:stretch/>
        </p:blipFill>
        <p:spPr>
          <a:xfrm>
            <a:off x="6767805" y="1825861"/>
            <a:ext cx="5278458" cy="50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3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19"/>
          <a:stretch/>
        </p:blipFill>
        <p:spPr>
          <a:xfrm>
            <a:off x="0" y="4091940"/>
            <a:ext cx="12192000" cy="3017520"/>
          </a:xfrm>
          <a:prstGeom prst="rect">
            <a:avLst/>
          </a:prstGeom>
        </p:spPr>
      </p:pic>
      <p:sp>
        <p:nvSpPr>
          <p:cNvPr id="5" name="矩形 2"/>
          <p:cNvSpPr/>
          <p:nvPr/>
        </p:nvSpPr>
        <p:spPr>
          <a:xfrm>
            <a:off x="594360" y="1560246"/>
            <a:ext cx="11597640" cy="15696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9600" dirty="0">
                <a:solidFill>
                  <a:srgbClr val="FFD30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4.</a:t>
            </a:r>
            <a:r>
              <a:rPr lang="zh-CN" altLang="en-US" sz="9600" dirty="0">
                <a:solidFill>
                  <a:srgbClr val="FFD30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探究学习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1" y="1484641"/>
            <a:ext cx="1874520" cy="17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6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6000">
                                      <p:stCondLst>
                                        <p:cond delay="426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6000">
                                      <p:stCondLst>
                                        <p:cond delay="426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426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26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539" y="1463355"/>
            <a:ext cx="120359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48000">
              <a:lnSpc>
                <a:spcPct val="150000"/>
              </a:lnSpc>
            </a:pPr>
            <a:r>
              <a:rPr lang="zh-CN" altLang="zh-CN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作为一篇科普读物，作者运用的是多种多样的说明方法。你能从课文中找到这样的例子吗？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7925" y="0"/>
            <a:ext cx="4639835" cy="1583222"/>
            <a:chOff x="389365" y="85558"/>
            <a:chExt cx="4639835" cy="1583222"/>
          </a:xfrm>
        </p:grpSpPr>
        <p:grpSp>
          <p:nvGrpSpPr>
            <p:cNvPr id="5" name="组合 4"/>
            <p:cNvGrpSpPr/>
            <p:nvPr/>
          </p:nvGrpSpPr>
          <p:grpSpPr>
            <a:xfrm>
              <a:off x="389365" y="85558"/>
              <a:ext cx="4639835" cy="1583222"/>
              <a:chOff x="389365" y="85558"/>
              <a:chExt cx="4639835" cy="1583222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2"/>
              <a:srcRect l="10131"/>
              <a:stretch/>
            </p:blipFill>
            <p:spPr>
              <a:xfrm>
                <a:off x="937260" y="582238"/>
                <a:ext cx="4091940" cy="841321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65" y="85558"/>
                <a:ext cx="1540720" cy="1583222"/>
              </a:xfrm>
              <a:prstGeom prst="rect">
                <a:avLst/>
              </a:prstGeom>
            </p:spPr>
          </p:pic>
        </p:grpSp>
        <p:sp>
          <p:nvSpPr>
            <p:cNvPr id="6" name="文本框 5"/>
            <p:cNvSpPr txBox="1"/>
            <p:nvPr/>
          </p:nvSpPr>
          <p:spPr>
            <a:xfrm>
              <a:off x="1323550" y="648955"/>
              <a:ext cx="23088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FDE6B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探究学习</a:t>
              </a:r>
            </a:p>
          </p:txBody>
        </p:sp>
      </p:grpSp>
      <p:sp>
        <p:nvSpPr>
          <p:cNvPr id="15" name="任意多边形: 形状 20"/>
          <p:cNvSpPr/>
          <p:nvPr/>
        </p:nvSpPr>
        <p:spPr>
          <a:xfrm rot="5400000">
            <a:off x="3978279" y="-1057545"/>
            <a:ext cx="4265408" cy="12839705"/>
          </a:xfrm>
          <a:custGeom>
            <a:avLst/>
            <a:gdLst>
              <a:gd name="connsiteX0" fmla="*/ 3455836 w 3455836"/>
              <a:gd name="connsiteY0" fmla="*/ 0 h 7207366"/>
              <a:gd name="connsiteX1" fmla="*/ 3455836 w 3455836"/>
              <a:gd name="connsiteY1" fmla="*/ 7207366 h 7207366"/>
              <a:gd name="connsiteX2" fmla="*/ 3421876 w 3455836"/>
              <a:gd name="connsiteY2" fmla="*/ 7206507 h 7207366"/>
              <a:gd name="connsiteX3" fmla="*/ 0 w 3455836"/>
              <a:gd name="connsiteY3" fmla="*/ 3603683 h 7207366"/>
              <a:gd name="connsiteX4" fmla="*/ 3421876 w 3455836"/>
              <a:gd name="connsiteY4" fmla="*/ 859 h 7207366"/>
              <a:gd name="connsiteX5" fmla="*/ 3455836 w 3455836"/>
              <a:gd name="connsiteY5" fmla="*/ 0 h 720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5836" h="7207366">
                <a:moveTo>
                  <a:pt x="3455836" y="0"/>
                </a:moveTo>
                <a:lnTo>
                  <a:pt x="3455836" y="7207366"/>
                </a:lnTo>
                <a:lnTo>
                  <a:pt x="3421876" y="7206507"/>
                </a:lnTo>
                <a:cubicBezTo>
                  <a:pt x="1515772" y="7109887"/>
                  <a:pt x="0" y="5533798"/>
                  <a:pt x="0" y="3603683"/>
                </a:cubicBezTo>
                <a:cubicBezTo>
                  <a:pt x="0" y="1673568"/>
                  <a:pt x="1515772" y="97480"/>
                  <a:pt x="3421876" y="859"/>
                </a:cubicBezTo>
                <a:lnTo>
                  <a:pt x="3455836" y="0"/>
                </a:lnTo>
                <a:close/>
              </a:path>
            </a:pathLst>
          </a:custGeom>
          <a:solidFill>
            <a:sysClr val="window" lastClr="FFFFFF">
              <a:alpha val="19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29539" y="3601063"/>
            <a:ext cx="11961963" cy="3564232"/>
            <a:chOff x="129539" y="3293768"/>
            <a:chExt cx="11961963" cy="3564232"/>
          </a:xfrm>
        </p:grpSpPr>
        <p:sp>
          <p:nvSpPr>
            <p:cNvPr id="17" name="任意多边形: 形状 33"/>
            <p:cNvSpPr/>
            <p:nvPr/>
          </p:nvSpPr>
          <p:spPr>
            <a:xfrm>
              <a:off x="130464" y="3293768"/>
              <a:ext cx="11961038" cy="3564232"/>
            </a:xfrm>
            <a:custGeom>
              <a:avLst/>
              <a:gdLst>
                <a:gd name="connsiteX0" fmla="*/ 5980519 w 11961038"/>
                <a:gd name="connsiteY0" fmla="*/ 0 h 3564232"/>
                <a:gd name="connsiteX1" fmla="*/ 11915489 w 11961038"/>
                <a:gd name="connsiteY1" fmla="*/ 3476699 h 3564232"/>
                <a:gd name="connsiteX2" fmla="*/ 11961038 w 11961038"/>
                <a:gd name="connsiteY2" fmla="*/ 3564232 h 3564232"/>
                <a:gd name="connsiteX3" fmla="*/ 0 w 11961038"/>
                <a:gd name="connsiteY3" fmla="*/ 3564232 h 3564232"/>
                <a:gd name="connsiteX4" fmla="*/ 45549 w 11961038"/>
                <a:gd name="connsiteY4" fmla="*/ 3476699 h 3564232"/>
                <a:gd name="connsiteX5" fmla="*/ 5980519 w 11961038"/>
                <a:gd name="connsiteY5" fmla="*/ 0 h 356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1038" h="3564232">
                  <a:moveTo>
                    <a:pt x="5980519" y="0"/>
                  </a:moveTo>
                  <a:cubicBezTo>
                    <a:pt x="8543318" y="0"/>
                    <a:pt x="10772515" y="1405821"/>
                    <a:pt x="11915489" y="3476699"/>
                  </a:cubicBezTo>
                  <a:lnTo>
                    <a:pt x="11961038" y="3564232"/>
                  </a:lnTo>
                  <a:lnTo>
                    <a:pt x="0" y="3564232"/>
                  </a:lnTo>
                  <a:lnTo>
                    <a:pt x="45549" y="3476699"/>
                  </a:lnTo>
                  <a:cubicBezTo>
                    <a:pt x="1188523" y="1405821"/>
                    <a:pt x="3417720" y="0"/>
                    <a:pt x="5980519" y="0"/>
                  </a:cubicBezTo>
                  <a:close/>
                </a:path>
              </a:pathLst>
            </a:custGeom>
            <a:solidFill>
              <a:srgbClr val="FFDE6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任意多边形: 形状 29"/>
            <p:cNvSpPr/>
            <p:nvPr/>
          </p:nvSpPr>
          <p:spPr>
            <a:xfrm>
              <a:off x="5867401" y="3296752"/>
              <a:ext cx="4594633" cy="3561248"/>
            </a:xfrm>
            <a:custGeom>
              <a:avLst/>
              <a:gdLst>
                <a:gd name="connsiteX0" fmla="*/ 403491 w 4594633"/>
                <a:gd name="connsiteY0" fmla="*/ 0 h 3561248"/>
                <a:gd name="connsiteX1" fmla="*/ 472257 w 4594633"/>
                <a:gd name="connsiteY1" fmla="*/ 1196 h 3561248"/>
                <a:gd name="connsiteX2" fmla="*/ 3354939 w 4594633"/>
                <a:gd name="connsiteY2" fmla="*/ 757552 h 3561248"/>
                <a:gd name="connsiteX3" fmla="*/ 3419308 w 4594633"/>
                <a:gd name="connsiteY3" fmla="*/ 793789 h 3561248"/>
                <a:gd name="connsiteX4" fmla="*/ 3405029 w 4594633"/>
                <a:gd name="connsiteY4" fmla="*/ 817187 h 3561248"/>
                <a:gd name="connsiteX5" fmla="*/ 3190875 w 4594633"/>
                <a:gd name="connsiteY5" fmla="*/ 1075223 h 3561248"/>
                <a:gd name="connsiteX6" fmla="*/ 4324350 w 4594633"/>
                <a:gd name="connsiteY6" fmla="*/ 1732448 h 3561248"/>
                <a:gd name="connsiteX7" fmla="*/ 4591050 w 4594633"/>
                <a:gd name="connsiteY7" fmla="*/ 2342048 h 3561248"/>
                <a:gd name="connsiteX8" fmla="*/ 4210050 w 4594633"/>
                <a:gd name="connsiteY8" fmla="*/ 2846873 h 3561248"/>
                <a:gd name="connsiteX9" fmla="*/ 3790950 w 4594633"/>
                <a:gd name="connsiteY9" fmla="*/ 2856398 h 3561248"/>
                <a:gd name="connsiteX10" fmla="*/ 3766282 w 4594633"/>
                <a:gd name="connsiteY10" fmla="*/ 3560562 h 3561248"/>
                <a:gd name="connsiteX11" fmla="*/ 3766285 w 4594633"/>
                <a:gd name="connsiteY11" fmla="*/ 3561248 h 3561248"/>
                <a:gd name="connsiteX12" fmla="*/ 3673978 w 4594633"/>
                <a:gd name="connsiteY12" fmla="*/ 3561248 h 3561248"/>
                <a:gd name="connsiteX13" fmla="*/ 3667125 w 4594633"/>
                <a:gd name="connsiteY13" fmla="*/ 3542198 h 3561248"/>
                <a:gd name="connsiteX14" fmla="*/ 3552825 w 4594633"/>
                <a:gd name="connsiteY14" fmla="*/ 3113573 h 3561248"/>
                <a:gd name="connsiteX15" fmla="*/ 3390900 w 4594633"/>
                <a:gd name="connsiteY15" fmla="*/ 2694473 h 3561248"/>
                <a:gd name="connsiteX16" fmla="*/ 3619500 w 4594633"/>
                <a:gd name="connsiteY16" fmla="*/ 2408723 h 3561248"/>
                <a:gd name="connsiteX17" fmla="*/ 3028950 w 4594633"/>
                <a:gd name="connsiteY17" fmla="*/ 1970573 h 3561248"/>
                <a:gd name="connsiteX18" fmla="*/ 2714625 w 4594633"/>
                <a:gd name="connsiteY18" fmla="*/ 2732573 h 3561248"/>
                <a:gd name="connsiteX19" fmla="*/ 2447925 w 4594633"/>
                <a:gd name="connsiteY19" fmla="*/ 2961173 h 3561248"/>
                <a:gd name="connsiteX20" fmla="*/ 2343150 w 4594633"/>
                <a:gd name="connsiteY20" fmla="*/ 2818298 h 3561248"/>
                <a:gd name="connsiteX21" fmla="*/ 1876425 w 4594633"/>
                <a:gd name="connsiteY21" fmla="*/ 2208698 h 3561248"/>
                <a:gd name="connsiteX22" fmla="*/ 1419225 w 4594633"/>
                <a:gd name="connsiteY22" fmla="*/ 1894373 h 3561248"/>
                <a:gd name="connsiteX23" fmla="*/ 1781175 w 4594633"/>
                <a:gd name="connsiteY23" fmla="*/ 1408598 h 3561248"/>
                <a:gd name="connsiteX24" fmla="*/ 2095500 w 4594633"/>
                <a:gd name="connsiteY24" fmla="*/ 1075223 h 3561248"/>
                <a:gd name="connsiteX25" fmla="*/ 1362075 w 4594633"/>
                <a:gd name="connsiteY25" fmla="*/ 665648 h 3561248"/>
                <a:gd name="connsiteX26" fmla="*/ 571500 w 4594633"/>
                <a:gd name="connsiteY26" fmla="*/ 1056173 h 3561248"/>
                <a:gd name="connsiteX27" fmla="*/ 0 w 4594633"/>
                <a:gd name="connsiteY27" fmla="*/ 389423 h 3561248"/>
                <a:gd name="connsiteX28" fmla="*/ 374377 w 4594633"/>
                <a:gd name="connsiteY28" fmla="*/ 15046 h 3561248"/>
                <a:gd name="connsiteX29" fmla="*/ 403491 w 4594633"/>
                <a:gd name="connsiteY29" fmla="*/ 0 h 35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594633" h="3561248">
                  <a:moveTo>
                    <a:pt x="403491" y="0"/>
                  </a:moveTo>
                  <a:lnTo>
                    <a:pt x="472257" y="1196"/>
                  </a:lnTo>
                  <a:cubicBezTo>
                    <a:pt x="1509250" y="37325"/>
                    <a:pt x="2487039" y="306339"/>
                    <a:pt x="3354939" y="757552"/>
                  </a:cubicBezTo>
                  <a:lnTo>
                    <a:pt x="3419308" y="793789"/>
                  </a:lnTo>
                  <a:lnTo>
                    <a:pt x="3405029" y="817187"/>
                  </a:lnTo>
                  <a:cubicBezTo>
                    <a:pt x="3328392" y="909671"/>
                    <a:pt x="3079552" y="950803"/>
                    <a:pt x="3190875" y="1075223"/>
                  </a:cubicBezTo>
                  <a:cubicBezTo>
                    <a:pt x="3352800" y="1256198"/>
                    <a:pt x="4090988" y="1521311"/>
                    <a:pt x="4324350" y="1732448"/>
                  </a:cubicBezTo>
                  <a:cubicBezTo>
                    <a:pt x="4557713" y="1943586"/>
                    <a:pt x="4610100" y="2156310"/>
                    <a:pt x="4591050" y="2342048"/>
                  </a:cubicBezTo>
                  <a:cubicBezTo>
                    <a:pt x="4572000" y="2527786"/>
                    <a:pt x="4343400" y="2761148"/>
                    <a:pt x="4210050" y="2846873"/>
                  </a:cubicBezTo>
                  <a:cubicBezTo>
                    <a:pt x="4076700" y="2932598"/>
                    <a:pt x="3865563" y="2719873"/>
                    <a:pt x="3790950" y="2856398"/>
                  </a:cubicBezTo>
                  <a:cubicBezTo>
                    <a:pt x="3730328" y="2967325"/>
                    <a:pt x="3762976" y="3357019"/>
                    <a:pt x="3766282" y="3560562"/>
                  </a:cubicBezTo>
                  <a:lnTo>
                    <a:pt x="3766285" y="3561248"/>
                  </a:lnTo>
                  <a:lnTo>
                    <a:pt x="3673978" y="3561248"/>
                  </a:lnTo>
                  <a:lnTo>
                    <a:pt x="3667125" y="3542198"/>
                  </a:lnTo>
                  <a:cubicBezTo>
                    <a:pt x="3632200" y="3450123"/>
                    <a:pt x="3598863" y="3254861"/>
                    <a:pt x="3552825" y="3113573"/>
                  </a:cubicBezTo>
                  <a:cubicBezTo>
                    <a:pt x="3506788" y="2972286"/>
                    <a:pt x="3379788" y="2811948"/>
                    <a:pt x="3390900" y="2694473"/>
                  </a:cubicBezTo>
                  <a:cubicBezTo>
                    <a:pt x="3402012" y="2576998"/>
                    <a:pt x="3679825" y="2529373"/>
                    <a:pt x="3619500" y="2408723"/>
                  </a:cubicBezTo>
                  <a:cubicBezTo>
                    <a:pt x="3559175" y="2288073"/>
                    <a:pt x="3179763" y="1916598"/>
                    <a:pt x="3028950" y="1970573"/>
                  </a:cubicBezTo>
                  <a:cubicBezTo>
                    <a:pt x="2878138" y="2024548"/>
                    <a:pt x="2811463" y="2567473"/>
                    <a:pt x="2714625" y="2732573"/>
                  </a:cubicBezTo>
                  <a:cubicBezTo>
                    <a:pt x="2617788" y="2897673"/>
                    <a:pt x="2509837" y="2946886"/>
                    <a:pt x="2447925" y="2961173"/>
                  </a:cubicBezTo>
                  <a:cubicBezTo>
                    <a:pt x="2386013" y="2975460"/>
                    <a:pt x="2438400" y="2943711"/>
                    <a:pt x="2343150" y="2818298"/>
                  </a:cubicBezTo>
                  <a:cubicBezTo>
                    <a:pt x="2247900" y="2692886"/>
                    <a:pt x="2030412" y="2362685"/>
                    <a:pt x="1876425" y="2208698"/>
                  </a:cubicBezTo>
                  <a:cubicBezTo>
                    <a:pt x="1722438" y="2054711"/>
                    <a:pt x="1435100" y="2027723"/>
                    <a:pt x="1419225" y="1894373"/>
                  </a:cubicBezTo>
                  <a:cubicBezTo>
                    <a:pt x="1403350" y="1761023"/>
                    <a:pt x="1668463" y="1545123"/>
                    <a:pt x="1781175" y="1408598"/>
                  </a:cubicBezTo>
                  <a:cubicBezTo>
                    <a:pt x="1893888" y="1272073"/>
                    <a:pt x="2165350" y="1199048"/>
                    <a:pt x="2095500" y="1075223"/>
                  </a:cubicBezTo>
                  <a:cubicBezTo>
                    <a:pt x="2025650" y="951398"/>
                    <a:pt x="1616075" y="668823"/>
                    <a:pt x="1362075" y="665648"/>
                  </a:cubicBezTo>
                  <a:cubicBezTo>
                    <a:pt x="1108075" y="662473"/>
                    <a:pt x="798512" y="1102210"/>
                    <a:pt x="571500" y="1056173"/>
                  </a:cubicBezTo>
                  <a:cubicBezTo>
                    <a:pt x="344488" y="1010136"/>
                    <a:pt x="0" y="579923"/>
                    <a:pt x="0" y="389423"/>
                  </a:cubicBezTo>
                  <a:cubicBezTo>
                    <a:pt x="0" y="246548"/>
                    <a:pt x="177701" y="122425"/>
                    <a:pt x="374377" y="15046"/>
                  </a:cubicBezTo>
                  <a:lnTo>
                    <a:pt x="403491" y="0"/>
                  </a:lnTo>
                  <a:close/>
                </a:path>
              </a:pathLst>
            </a:custGeom>
            <a:solidFill>
              <a:srgbClr val="25B3C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: 形状 28"/>
            <p:cNvSpPr/>
            <p:nvPr/>
          </p:nvSpPr>
          <p:spPr>
            <a:xfrm>
              <a:off x="129539" y="3438696"/>
              <a:ext cx="5086898" cy="3419304"/>
            </a:xfrm>
            <a:custGeom>
              <a:avLst/>
              <a:gdLst>
                <a:gd name="connsiteX0" fmla="*/ 4569363 w 5086898"/>
                <a:gd name="connsiteY0" fmla="*/ 0 h 3419304"/>
                <a:gd name="connsiteX1" fmla="*/ 4575520 w 5086898"/>
                <a:gd name="connsiteY1" fmla="*/ 12296 h 3419304"/>
                <a:gd name="connsiteX2" fmla="*/ 4542564 w 5086898"/>
                <a:gd name="connsiteY2" fmla="*/ 139321 h 3419304"/>
                <a:gd name="connsiteX3" fmla="*/ 3818664 w 5086898"/>
                <a:gd name="connsiteY3" fmla="*/ 606046 h 3419304"/>
                <a:gd name="connsiteX4" fmla="*/ 4685439 w 5086898"/>
                <a:gd name="connsiteY4" fmla="*/ 491746 h 3419304"/>
                <a:gd name="connsiteX5" fmla="*/ 5085489 w 5086898"/>
                <a:gd name="connsiteY5" fmla="*/ 910846 h 3419304"/>
                <a:gd name="connsiteX6" fmla="*/ 4561614 w 5086898"/>
                <a:gd name="connsiteY6" fmla="*/ 1368046 h 3419304"/>
                <a:gd name="connsiteX7" fmla="*/ 4418739 w 5086898"/>
                <a:gd name="connsiteY7" fmla="*/ 1777621 h 3419304"/>
                <a:gd name="connsiteX8" fmla="*/ 4923564 w 5086898"/>
                <a:gd name="connsiteY8" fmla="*/ 2139571 h 3419304"/>
                <a:gd name="connsiteX9" fmla="*/ 4694964 w 5086898"/>
                <a:gd name="connsiteY9" fmla="*/ 2558671 h 3419304"/>
                <a:gd name="connsiteX10" fmla="*/ 3523389 w 5086898"/>
                <a:gd name="connsiteY10" fmla="*/ 2453896 h 3419304"/>
                <a:gd name="connsiteX11" fmla="*/ 3199539 w 5086898"/>
                <a:gd name="connsiteY11" fmla="*/ 3168271 h 3419304"/>
                <a:gd name="connsiteX12" fmla="*/ 2937899 w 5086898"/>
                <a:gd name="connsiteY12" fmla="*/ 3406247 h 3419304"/>
                <a:gd name="connsiteX13" fmla="*/ 2917212 w 5086898"/>
                <a:gd name="connsiteY13" fmla="*/ 3419304 h 3419304"/>
                <a:gd name="connsiteX14" fmla="*/ 0 w 5086898"/>
                <a:gd name="connsiteY14" fmla="*/ 3419304 h 3419304"/>
                <a:gd name="connsiteX15" fmla="*/ 8228 w 5086898"/>
                <a:gd name="connsiteY15" fmla="*/ 3403241 h 3419304"/>
                <a:gd name="connsiteX16" fmla="*/ 4562078 w 5086898"/>
                <a:gd name="connsiteY16" fmla="*/ 1407 h 3419304"/>
                <a:gd name="connsiteX17" fmla="*/ 4569363 w 5086898"/>
                <a:gd name="connsiteY17" fmla="*/ 0 h 341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86898" h="3419304">
                  <a:moveTo>
                    <a:pt x="4569363" y="0"/>
                  </a:moveTo>
                  <a:lnTo>
                    <a:pt x="4575520" y="12296"/>
                  </a:lnTo>
                  <a:cubicBezTo>
                    <a:pt x="4586022" y="50843"/>
                    <a:pt x="4574116" y="95863"/>
                    <a:pt x="4542564" y="139321"/>
                  </a:cubicBezTo>
                  <a:cubicBezTo>
                    <a:pt x="4458426" y="255209"/>
                    <a:pt x="3794852" y="547309"/>
                    <a:pt x="3818664" y="606046"/>
                  </a:cubicBezTo>
                  <a:cubicBezTo>
                    <a:pt x="3842476" y="664783"/>
                    <a:pt x="4474302" y="440946"/>
                    <a:pt x="4685439" y="491746"/>
                  </a:cubicBezTo>
                  <a:cubicBezTo>
                    <a:pt x="4896576" y="542546"/>
                    <a:pt x="5106127" y="764796"/>
                    <a:pt x="5085489" y="910846"/>
                  </a:cubicBezTo>
                  <a:cubicBezTo>
                    <a:pt x="5064852" y="1056896"/>
                    <a:pt x="4672739" y="1223584"/>
                    <a:pt x="4561614" y="1368046"/>
                  </a:cubicBezTo>
                  <a:cubicBezTo>
                    <a:pt x="4450489" y="1512509"/>
                    <a:pt x="4358414" y="1649034"/>
                    <a:pt x="4418739" y="1777621"/>
                  </a:cubicBezTo>
                  <a:cubicBezTo>
                    <a:pt x="4479064" y="1906209"/>
                    <a:pt x="4877526" y="2009396"/>
                    <a:pt x="4923564" y="2139571"/>
                  </a:cubicBezTo>
                  <a:cubicBezTo>
                    <a:pt x="4969602" y="2269746"/>
                    <a:pt x="4928327" y="2506284"/>
                    <a:pt x="4694964" y="2558671"/>
                  </a:cubicBezTo>
                  <a:cubicBezTo>
                    <a:pt x="4461601" y="2611059"/>
                    <a:pt x="3772626" y="2352296"/>
                    <a:pt x="3523389" y="2453896"/>
                  </a:cubicBezTo>
                  <a:cubicBezTo>
                    <a:pt x="3274152" y="2555496"/>
                    <a:pt x="3312251" y="2999996"/>
                    <a:pt x="3199539" y="3168271"/>
                  </a:cubicBezTo>
                  <a:cubicBezTo>
                    <a:pt x="3115004" y="3294477"/>
                    <a:pt x="3027791" y="3351032"/>
                    <a:pt x="2937899" y="3406247"/>
                  </a:cubicBezTo>
                  <a:lnTo>
                    <a:pt x="2917212" y="3419304"/>
                  </a:lnTo>
                  <a:lnTo>
                    <a:pt x="0" y="3419304"/>
                  </a:lnTo>
                  <a:lnTo>
                    <a:pt x="8228" y="3403241"/>
                  </a:lnTo>
                  <a:cubicBezTo>
                    <a:pt x="941054" y="1686064"/>
                    <a:pt x="2594170" y="416954"/>
                    <a:pt x="4562078" y="1407"/>
                  </a:cubicBezTo>
                  <a:lnTo>
                    <a:pt x="4569363" y="0"/>
                  </a:lnTo>
                  <a:close/>
                </a:path>
              </a:pathLst>
            </a:custGeom>
            <a:solidFill>
              <a:srgbClr val="25B3C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任意多边形: 形状 27"/>
            <p:cNvSpPr/>
            <p:nvPr/>
          </p:nvSpPr>
          <p:spPr>
            <a:xfrm>
              <a:off x="4483948" y="5819718"/>
              <a:ext cx="3798498" cy="1038282"/>
            </a:xfrm>
            <a:custGeom>
              <a:avLst/>
              <a:gdLst>
                <a:gd name="connsiteX0" fmla="*/ 1421552 w 3798498"/>
                <a:gd name="connsiteY0" fmla="*/ 57 h 1038282"/>
                <a:gd name="connsiteX1" fmla="*/ 2193077 w 3798498"/>
                <a:gd name="connsiteY1" fmla="*/ 762057 h 1038282"/>
                <a:gd name="connsiteX2" fmla="*/ 2993177 w 3798498"/>
                <a:gd name="connsiteY2" fmla="*/ 685857 h 1038282"/>
                <a:gd name="connsiteX3" fmla="*/ 3755177 w 3798498"/>
                <a:gd name="connsiteY3" fmla="*/ 904932 h 1038282"/>
                <a:gd name="connsiteX4" fmla="*/ 3774227 w 3798498"/>
                <a:gd name="connsiteY4" fmla="*/ 1021018 h 1038282"/>
                <a:gd name="connsiteX5" fmla="*/ 3764105 w 3798498"/>
                <a:gd name="connsiteY5" fmla="*/ 1038282 h 1038282"/>
                <a:gd name="connsiteX6" fmla="*/ 0 w 3798498"/>
                <a:gd name="connsiteY6" fmla="*/ 1038282 h 1038282"/>
                <a:gd name="connsiteX7" fmla="*/ 86861 w 3798498"/>
                <a:gd name="connsiteY7" fmla="*/ 981429 h 1038282"/>
                <a:gd name="connsiteX8" fmla="*/ 459527 w 3798498"/>
                <a:gd name="connsiteY8" fmla="*/ 723957 h 1038282"/>
                <a:gd name="connsiteX9" fmla="*/ 1421552 w 3798498"/>
                <a:gd name="connsiteY9" fmla="*/ 57 h 103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8498" h="1038282">
                  <a:moveTo>
                    <a:pt x="1421552" y="57"/>
                  </a:moveTo>
                  <a:cubicBezTo>
                    <a:pt x="1710477" y="6407"/>
                    <a:pt x="1931140" y="647757"/>
                    <a:pt x="2193077" y="762057"/>
                  </a:cubicBezTo>
                  <a:cubicBezTo>
                    <a:pt x="2455015" y="876357"/>
                    <a:pt x="2732827" y="662045"/>
                    <a:pt x="2993177" y="685857"/>
                  </a:cubicBezTo>
                  <a:cubicBezTo>
                    <a:pt x="3253527" y="709669"/>
                    <a:pt x="3623415" y="830320"/>
                    <a:pt x="3755177" y="904932"/>
                  </a:cubicBezTo>
                  <a:cubicBezTo>
                    <a:pt x="3821058" y="942238"/>
                    <a:pt x="3798436" y="981926"/>
                    <a:pt x="3774227" y="1021018"/>
                  </a:cubicBezTo>
                  <a:lnTo>
                    <a:pt x="3764105" y="1038282"/>
                  </a:lnTo>
                  <a:lnTo>
                    <a:pt x="0" y="1038282"/>
                  </a:lnTo>
                  <a:lnTo>
                    <a:pt x="86861" y="981429"/>
                  </a:lnTo>
                  <a:cubicBezTo>
                    <a:pt x="199971" y="906321"/>
                    <a:pt x="321415" y="823176"/>
                    <a:pt x="459527" y="723957"/>
                  </a:cubicBezTo>
                  <a:cubicBezTo>
                    <a:pt x="735752" y="525519"/>
                    <a:pt x="1132627" y="-6293"/>
                    <a:pt x="1421552" y="57"/>
                  </a:cubicBezTo>
                  <a:close/>
                </a:path>
              </a:pathLst>
            </a:custGeom>
            <a:solidFill>
              <a:srgbClr val="25B3C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0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56000">
                                      <p:stCondLst>
                                        <p:cond delay="426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9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0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426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5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734332">
            <a:off x="4928404" y="3418092"/>
            <a:ext cx="2478662" cy="198991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712182"/>
            <a:ext cx="2948940" cy="20422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304" y="4442460"/>
            <a:ext cx="2019300" cy="2057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64" y="2903220"/>
            <a:ext cx="2019300" cy="2057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423" y="2805837"/>
            <a:ext cx="2993155" cy="2072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444" y="2095500"/>
            <a:ext cx="2019300" cy="2057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564" y="3413760"/>
            <a:ext cx="2019300" cy="20574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1462" y="2354759"/>
            <a:ext cx="2709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EAF2FF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创设情境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374253" y="3931920"/>
            <a:ext cx="2709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EAF2FF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认字识词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500333" y="2969470"/>
            <a:ext cx="2709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EAF2FF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探究学习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503671" y="4057739"/>
            <a:ext cx="2709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EAF2FF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词句赏析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3289886" y="400417"/>
            <a:ext cx="4953960" cy="1342589"/>
            <a:chOff x="3289886" y="400417"/>
            <a:chExt cx="4953960" cy="1342589"/>
          </a:xfrm>
        </p:grpSpPr>
        <p:grpSp>
          <p:nvGrpSpPr>
            <p:cNvPr id="18" name="组合 17"/>
            <p:cNvGrpSpPr/>
            <p:nvPr/>
          </p:nvGrpSpPr>
          <p:grpSpPr>
            <a:xfrm>
              <a:off x="3289886" y="400417"/>
              <a:ext cx="4953960" cy="1342589"/>
              <a:chOff x="3289886" y="400417"/>
              <a:chExt cx="4953960" cy="1342589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89379">
                <a:off x="3289886" y="400417"/>
                <a:ext cx="1430835" cy="1342589"/>
              </a:xfrm>
              <a:prstGeom prst="rect">
                <a:avLst/>
              </a:prstGeom>
            </p:spPr>
          </p:pic>
          <p:cxnSp>
            <p:nvCxnSpPr>
              <p:cNvPr id="16" name="直接连接符 15"/>
              <p:cNvCxnSpPr/>
              <p:nvPr/>
            </p:nvCxnSpPr>
            <p:spPr>
              <a:xfrm>
                <a:off x="4777740" y="1623060"/>
                <a:ext cx="3466106" cy="0"/>
              </a:xfrm>
              <a:prstGeom prst="line">
                <a:avLst/>
              </a:prstGeom>
              <a:ln w="76200">
                <a:solidFill>
                  <a:srgbClr val="FFD3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文本框 23"/>
            <p:cNvSpPr txBox="1"/>
            <p:nvPr/>
          </p:nvSpPr>
          <p:spPr>
            <a:xfrm>
              <a:off x="4832801" y="534563"/>
              <a:ext cx="33094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solidFill>
                    <a:srgbClr val="FFD30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123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3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4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5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5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1" grpId="0"/>
          <p:bldP spid="22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1" grpId="0"/>
          <p:bldP spid="22" grpId="0"/>
          <p:bldP spid="23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97925" y="0"/>
            <a:ext cx="4639835" cy="1583222"/>
            <a:chOff x="389365" y="85558"/>
            <a:chExt cx="4639835" cy="1583222"/>
          </a:xfrm>
        </p:grpSpPr>
        <p:grpSp>
          <p:nvGrpSpPr>
            <p:cNvPr id="5" name="组合 4"/>
            <p:cNvGrpSpPr/>
            <p:nvPr/>
          </p:nvGrpSpPr>
          <p:grpSpPr>
            <a:xfrm>
              <a:off x="389365" y="85558"/>
              <a:ext cx="4639835" cy="1583222"/>
              <a:chOff x="389365" y="85558"/>
              <a:chExt cx="4639835" cy="1583222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2"/>
              <a:srcRect l="10131"/>
              <a:stretch/>
            </p:blipFill>
            <p:spPr>
              <a:xfrm>
                <a:off x="937260" y="582238"/>
                <a:ext cx="4091940" cy="841321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65" y="85558"/>
                <a:ext cx="1540720" cy="1583222"/>
              </a:xfrm>
              <a:prstGeom prst="rect">
                <a:avLst/>
              </a:prstGeom>
            </p:spPr>
          </p:pic>
        </p:grpSp>
        <p:sp>
          <p:nvSpPr>
            <p:cNvPr id="6" name="文本框 5"/>
            <p:cNvSpPr txBox="1"/>
            <p:nvPr/>
          </p:nvSpPr>
          <p:spPr>
            <a:xfrm>
              <a:off x="1323550" y="648955"/>
              <a:ext cx="23088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FDE6B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探究学习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7857" y="1689321"/>
            <a:ext cx="11441739" cy="2057400"/>
            <a:chOff x="422828" y="1404718"/>
            <a:chExt cx="11441739" cy="2057400"/>
          </a:xfrm>
        </p:grpSpPr>
        <p:grpSp>
          <p:nvGrpSpPr>
            <p:cNvPr id="10" name="组合 9"/>
            <p:cNvGrpSpPr/>
            <p:nvPr/>
          </p:nvGrpSpPr>
          <p:grpSpPr>
            <a:xfrm>
              <a:off x="422828" y="1404718"/>
              <a:ext cx="2058226" cy="2057400"/>
              <a:chOff x="422828" y="1404718"/>
              <a:chExt cx="2058226" cy="2057400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754" y="1404718"/>
                <a:ext cx="2019300" cy="2057400"/>
              </a:xfrm>
              <a:prstGeom prst="rect">
                <a:avLst/>
              </a:prstGeom>
            </p:spPr>
          </p:pic>
          <p:sp>
            <p:nvSpPr>
              <p:cNvPr id="2" name="文本框 1"/>
              <p:cNvSpPr txBox="1"/>
              <p:nvPr/>
            </p:nvSpPr>
            <p:spPr>
              <a:xfrm>
                <a:off x="422828" y="2009550"/>
                <a:ext cx="19637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4000">
                    <a:solidFill>
                      <a:srgbClr val="FFDE6B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defRPr>
                </a:lvl1pPr>
              </a:lstStyle>
              <a:p>
                <a:r>
                  <a:rPr lang="en-US" altLang="zh-CN" sz="5400" b="1" dirty="0">
                    <a:solidFill>
                      <a:srgbClr val="25B3C2"/>
                    </a:solidFill>
                  </a:rPr>
                  <a:t>1</a:t>
                </a:r>
                <a:endParaRPr lang="zh-CN" altLang="en-US" sz="5400" b="1" dirty="0">
                  <a:solidFill>
                    <a:srgbClr val="25B3C2"/>
                  </a:solidFill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2428441" y="1798074"/>
              <a:ext cx="94361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648000">
                <a:lnSpc>
                  <a:spcPct val="150000"/>
                </a:lnSpc>
              </a:pPr>
              <a:r>
                <a:rPr lang="zh-CN" altLang="zh-CN" sz="28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运用列数字的方法。说明地球在茫茫的宇宙中是那样的渺小，人类的活动范围是很有限的。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97925" y="4226818"/>
            <a:ext cx="11222198" cy="2057400"/>
            <a:chOff x="297925" y="1449688"/>
            <a:chExt cx="11222198" cy="2057400"/>
          </a:xfrm>
        </p:grpSpPr>
        <p:grpSp>
          <p:nvGrpSpPr>
            <p:cNvPr id="14" name="组合 13"/>
            <p:cNvGrpSpPr/>
            <p:nvPr/>
          </p:nvGrpSpPr>
          <p:grpSpPr>
            <a:xfrm>
              <a:off x="9461897" y="1449688"/>
              <a:ext cx="2058226" cy="2057400"/>
              <a:chOff x="9461897" y="1449688"/>
              <a:chExt cx="2058226" cy="2057400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00823" y="1449688"/>
                <a:ext cx="2019300" cy="2057400"/>
              </a:xfrm>
              <a:prstGeom prst="rect">
                <a:avLst/>
              </a:prstGeom>
            </p:spPr>
          </p:pic>
          <p:sp>
            <p:nvSpPr>
              <p:cNvPr id="17" name="文本框 16"/>
              <p:cNvSpPr txBox="1"/>
              <p:nvPr/>
            </p:nvSpPr>
            <p:spPr>
              <a:xfrm>
                <a:off x="9461897" y="2054520"/>
                <a:ext cx="19637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4000">
                    <a:solidFill>
                      <a:srgbClr val="FFDE6B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defRPr>
                </a:lvl1pPr>
              </a:lstStyle>
              <a:p>
                <a:r>
                  <a:rPr lang="en-US" altLang="zh-CN" sz="5400" b="1" dirty="0">
                    <a:solidFill>
                      <a:srgbClr val="25B3C2"/>
                    </a:solidFill>
                  </a:rPr>
                  <a:t>2</a:t>
                </a:r>
                <a:endParaRPr lang="zh-CN" altLang="en-US" sz="5400" b="1" dirty="0">
                  <a:solidFill>
                    <a:srgbClr val="25B3C2"/>
                  </a:solidFill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297925" y="1823687"/>
              <a:ext cx="9436126" cy="1287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648000">
                <a:lnSpc>
                  <a:spcPct val="15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运用比喻的方法。说明地球的美丽，是人类和地球生命能够生存的环境。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535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97925" y="0"/>
            <a:ext cx="4639835" cy="1583222"/>
            <a:chOff x="389365" y="85558"/>
            <a:chExt cx="4639835" cy="1583222"/>
          </a:xfrm>
        </p:grpSpPr>
        <p:grpSp>
          <p:nvGrpSpPr>
            <p:cNvPr id="5" name="组合 4"/>
            <p:cNvGrpSpPr/>
            <p:nvPr/>
          </p:nvGrpSpPr>
          <p:grpSpPr>
            <a:xfrm>
              <a:off x="389365" y="85558"/>
              <a:ext cx="4639835" cy="1583222"/>
              <a:chOff x="389365" y="85558"/>
              <a:chExt cx="4639835" cy="1583222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2"/>
              <a:srcRect l="10131"/>
              <a:stretch/>
            </p:blipFill>
            <p:spPr>
              <a:xfrm>
                <a:off x="937260" y="582238"/>
                <a:ext cx="4091940" cy="841321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65" y="85558"/>
                <a:ext cx="1540720" cy="1583222"/>
              </a:xfrm>
              <a:prstGeom prst="rect">
                <a:avLst/>
              </a:prstGeom>
            </p:spPr>
          </p:pic>
        </p:grpSp>
        <p:sp>
          <p:nvSpPr>
            <p:cNvPr id="6" name="文本框 5"/>
            <p:cNvSpPr txBox="1"/>
            <p:nvPr/>
          </p:nvSpPr>
          <p:spPr>
            <a:xfrm>
              <a:off x="1323550" y="648955"/>
              <a:ext cx="23088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FDE6B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探究学习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97925" y="2808994"/>
            <a:ext cx="11560597" cy="2127909"/>
            <a:chOff x="303970" y="1603771"/>
            <a:chExt cx="11560597" cy="2127909"/>
          </a:xfrm>
        </p:grpSpPr>
        <p:grpSp>
          <p:nvGrpSpPr>
            <p:cNvPr id="15" name="组合 14"/>
            <p:cNvGrpSpPr/>
            <p:nvPr/>
          </p:nvGrpSpPr>
          <p:grpSpPr>
            <a:xfrm>
              <a:off x="303970" y="1603771"/>
              <a:ext cx="2058226" cy="2057400"/>
              <a:chOff x="303970" y="1603771"/>
              <a:chExt cx="2058226" cy="2057400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896" y="1603771"/>
                <a:ext cx="2019300" cy="2057400"/>
              </a:xfrm>
              <a:prstGeom prst="rect">
                <a:avLst/>
              </a:prstGeom>
            </p:spPr>
          </p:pic>
          <p:sp>
            <p:nvSpPr>
              <p:cNvPr id="18" name="文本框 17"/>
              <p:cNvSpPr txBox="1"/>
              <p:nvPr/>
            </p:nvSpPr>
            <p:spPr>
              <a:xfrm>
                <a:off x="303970" y="2208603"/>
                <a:ext cx="19637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4000">
                    <a:solidFill>
                      <a:srgbClr val="FFDE6B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defRPr>
                </a:lvl1pPr>
              </a:lstStyle>
              <a:p>
                <a:r>
                  <a:rPr lang="en-US" altLang="zh-CN" sz="5400" b="1" dirty="0">
                    <a:solidFill>
                      <a:srgbClr val="25B3C2"/>
                    </a:solidFill>
                  </a:rPr>
                  <a:t>3</a:t>
                </a:r>
                <a:endParaRPr lang="zh-CN" altLang="en-US" sz="5400" b="1" dirty="0">
                  <a:solidFill>
                    <a:srgbClr val="25B3C2"/>
                  </a:solidFill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2428441" y="1798074"/>
              <a:ext cx="9436126" cy="1933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648000">
                <a:lnSpc>
                  <a:spcPct val="15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运用分类别、举例子的方法。说明地球上的自然资源是有限的：一是不能再生的资源被不加节制地开采；二是能够再生的资源遭到破坏。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49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97925" y="0"/>
            <a:ext cx="4639835" cy="1583222"/>
            <a:chOff x="389365" y="85558"/>
            <a:chExt cx="4639835" cy="1583222"/>
          </a:xfrm>
        </p:grpSpPr>
        <p:grpSp>
          <p:nvGrpSpPr>
            <p:cNvPr id="6" name="组合 5"/>
            <p:cNvGrpSpPr/>
            <p:nvPr/>
          </p:nvGrpSpPr>
          <p:grpSpPr>
            <a:xfrm>
              <a:off x="389365" y="85558"/>
              <a:ext cx="4639835" cy="1583222"/>
              <a:chOff x="389365" y="85558"/>
              <a:chExt cx="4639835" cy="1583222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2"/>
              <a:srcRect l="10131"/>
              <a:stretch/>
            </p:blipFill>
            <p:spPr>
              <a:xfrm>
                <a:off x="937260" y="582238"/>
                <a:ext cx="4091940" cy="841321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65" y="85558"/>
                <a:ext cx="1540720" cy="1583222"/>
              </a:xfrm>
              <a:prstGeom prst="rect">
                <a:avLst/>
              </a:prstGeom>
            </p:spPr>
          </p:pic>
        </p:grpSp>
        <p:sp>
          <p:nvSpPr>
            <p:cNvPr id="7" name="文本框 6"/>
            <p:cNvSpPr txBox="1"/>
            <p:nvPr/>
          </p:nvSpPr>
          <p:spPr>
            <a:xfrm>
              <a:off x="1323550" y="648955"/>
              <a:ext cx="23088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FDE6B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探究学习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070475" y="1120891"/>
            <a:ext cx="5377046" cy="5377046"/>
            <a:chOff x="6076346" y="1494421"/>
            <a:chExt cx="5377046" cy="5377046"/>
          </a:xfrm>
        </p:grpSpPr>
        <p:pic>
          <p:nvPicPr>
            <p:cNvPr id="2050" name="Picture 2" descr="KJ-10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729758">
              <a:off x="6076346" y="1494421"/>
              <a:ext cx="5377046" cy="5377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6755363" y="2520951"/>
              <a:ext cx="4267200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648000">
                <a:lnSpc>
                  <a:spcPct val="150000"/>
                </a:lnSpc>
              </a:pPr>
              <a:r>
                <a:rPr lang="zh-CN" altLang="zh-CN" sz="2800" dirty="0">
                  <a:solidFill>
                    <a:srgbClr val="1E4EAB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小结：这些说明方法的运用，不但向读者介绍了科普知识，更能使大家警醒，承担起保护环境的责任。</a:t>
              </a:r>
            </a:p>
          </p:txBody>
        </p:sp>
      </p:grpSp>
      <p:pic>
        <p:nvPicPr>
          <p:cNvPr id="2051" name="Picture 3" descr="KJ-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65988" y="3434064"/>
            <a:ext cx="4393214" cy="3431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55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2" dur="750" fill="hold"/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3" dur="750" fill="hold"/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97925" y="0"/>
            <a:ext cx="4639835" cy="1583222"/>
            <a:chOff x="389365" y="85558"/>
            <a:chExt cx="4639835" cy="1583222"/>
          </a:xfrm>
        </p:grpSpPr>
        <p:grpSp>
          <p:nvGrpSpPr>
            <p:cNvPr id="5" name="组合 4"/>
            <p:cNvGrpSpPr/>
            <p:nvPr/>
          </p:nvGrpSpPr>
          <p:grpSpPr>
            <a:xfrm>
              <a:off x="389365" y="85558"/>
              <a:ext cx="4639835" cy="1583222"/>
              <a:chOff x="389365" y="85558"/>
              <a:chExt cx="4639835" cy="1583222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2"/>
              <a:srcRect l="10131"/>
              <a:stretch/>
            </p:blipFill>
            <p:spPr>
              <a:xfrm>
                <a:off x="937260" y="582238"/>
                <a:ext cx="4091940" cy="841321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65" y="85558"/>
                <a:ext cx="1540720" cy="1583222"/>
              </a:xfrm>
              <a:prstGeom prst="rect">
                <a:avLst/>
              </a:prstGeom>
            </p:spPr>
          </p:pic>
        </p:grpSp>
        <p:sp>
          <p:nvSpPr>
            <p:cNvPr id="6" name="文本框 5"/>
            <p:cNvSpPr txBox="1"/>
            <p:nvPr/>
          </p:nvSpPr>
          <p:spPr>
            <a:xfrm>
              <a:off x="1323550" y="648955"/>
              <a:ext cx="23088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FDE6B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作业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48345" y="1921766"/>
            <a:ext cx="6565932" cy="4591050"/>
            <a:chOff x="348345" y="1735154"/>
            <a:chExt cx="6565932" cy="4591050"/>
          </a:xfrm>
        </p:grpSpPr>
        <p:pic>
          <p:nvPicPr>
            <p:cNvPr id="1026" name="Picture 2" descr="KJ-14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45" y="1735154"/>
              <a:ext cx="6565932" cy="459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1833982" y="2644697"/>
              <a:ext cx="395617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648000"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1E4EAB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读了这篇课文，你想到了些什么？你准备怎么做？把你的想法写下来。</a:t>
              </a:r>
            </a:p>
          </p:txBody>
        </p:sp>
      </p:grpSp>
      <p:pic>
        <p:nvPicPr>
          <p:cNvPr id="1027" name="Picture 3" descr="KJ-5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29789">
            <a:off x="7875072" y="3269387"/>
            <a:ext cx="3282755" cy="306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144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57"/>
          <a:stretch/>
        </p:blipFill>
        <p:spPr>
          <a:xfrm>
            <a:off x="2002526" y="3103086"/>
            <a:ext cx="8329186" cy="3795033"/>
          </a:xfrm>
          <a:prstGeom prst="rect">
            <a:avLst/>
          </a:prstGeom>
        </p:spPr>
      </p:pic>
      <p:sp>
        <p:nvSpPr>
          <p:cNvPr id="39" name="矩形: 圆角 1"/>
          <p:cNvSpPr/>
          <p:nvPr/>
        </p:nvSpPr>
        <p:spPr>
          <a:xfrm>
            <a:off x="2238979" y="1375180"/>
            <a:ext cx="7937744" cy="1438792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88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谢谢观看！</a:t>
            </a:r>
          </a:p>
        </p:txBody>
      </p:sp>
      <p:pic>
        <p:nvPicPr>
          <p:cNvPr id="41" name="PA_eixing 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 rot="16200000">
            <a:off x="9727869" y="3397164"/>
            <a:ext cx="1590820" cy="154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5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 p14:presetBounceEnd="56000">
                                      <p:stCondLst>
                                        <p:cond delay="426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1.04167E-6 -0.05046 C 0.00951 -0.05046 0.01732 -0.02731 0.01732 0.00186 C 0.01732 0.03125 0.00951 0.05602 -1.04167E-6 0.05602 C -0.00963 0.05602 -0.01732 0.03125 -0.01732 0.00186 C -0.01732 -0.02731 -0.00963 -0.05046 -1.04167E-6 -0.05046 Z " pathEditMode="relative" rAng="0" ptsTypes="AAAAA">
                                          <p:cBhvr>
                                            <p:cTn id="21" dur="3000" spd="-100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3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>
                                      <p:stCondLst>
                                        <p:cond delay="426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1.04167E-6 -0.05046 C 0.00951 -0.05046 0.01732 -0.02731 0.01732 0.00186 C 0.01732 0.03125 0.00951 0.05602 -1.04167E-6 0.05602 C -0.00963 0.05602 -0.01732 0.03125 -0.01732 0.00186 C -0.01732 -0.02731 -0.00963 -0.05046 -1.04167E-6 -0.05046 Z " pathEditMode="relative" rAng="0" ptsTypes="AAAAA">
                                          <p:cBhvr>
                                            <p:cTn id="21" dur="3000" spd="-100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3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19"/>
          <a:stretch/>
        </p:blipFill>
        <p:spPr>
          <a:xfrm>
            <a:off x="0" y="4091940"/>
            <a:ext cx="12192000" cy="3017520"/>
          </a:xfrm>
          <a:prstGeom prst="rect">
            <a:avLst/>
          </a:prstGeom>
        </p:spPr>
      </p:pic>
      <p:sp>
        <p:nvSpPr>
          <p:cNvPr id="6" name="矩形 2"/>
          <p:cNvSpPr/>
          <p:nvPr/>
        </p:nvSpPr>
        <p:spPr>
          <a:xfrm>
            <a:off x="594360" y="1560246"/>
            <a:ext cx="11597640" cy="15696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9600" dirty="0">
                <a:solidFill>
                  <a:srgbClr val="FFD30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1.</a:t>
            </a:r>
            <a:r>
              <a:rPr lang="zh-CN" altLang="en-US" sz="9600" dirty="0">
                <a:solidFill>
                  <a:srgbClr val="FFD30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创设情境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1" y="1484641"/>
            <a:ext cx="1874520" cy="17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5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6000">
                                      <p:stCondLst>
                                        <p:cond delay="426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6000">
                                      <p:stCondLst>
                                        <p:cond delay="426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426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26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97925" y="0"/>
            <a:ext cx="4639835" cy="1583222"/>
            <a:chOff x="389365" y="85558"/>
            <a:chExt cx="4639835" cy="1583222"/>
          </a:xfrm>
        </p:grpSpPr>
        <p:grpSp>
          <p:nvGrpSpPr>
            <p:cNvPr id="9" name="组合 8"/>
            <p:cNvGrpSpPr/>
            <p:nvPr/>
          </p:nvGrpSpPr>
          <p:grpSpPr>
            <a:xfrm>
              <a:off x="389365" y="85558"/>
              <a:ext cx="4639835" cy="1583222"/>
              <a:chOff x="389365" y="85558"/>
              <a:chExt cx="4639835" cy="1583222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2"/>
              <a:srcRect l="10131"/>
              <a:stretch/>
            </p:blipFill>
            <p:spPr>
              <a:xfrm>
                <a:off x="937260" y="582238"/>
                <a:ext cx="4091940" cy="841321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65" y="85558"/>
                <a:ext cx="1540720" cy="1583222"/>
              </a:xfrm>
              <a:prstGeom prst="rect">
                <a:avLst/>
              </a:prstGeom>
            </p:spPr>
          </p:pic>
        </p:grpSp>
        <p:sp>
          <p:nvSpPr>
            <p:cNvPr id="10" name="文本框 9"/>
            <p:cNvSpPr txBox="1"/>
            <p:nvPr/>
          </p:nvSpPr>
          <p:spPr>
            <a:xfrm>
              <a:off x="1323550" y="648955"/>
              <a:ext cx="23088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FDE6B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创设情境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297925" y="2285642"/>
            <a:ext cx="637719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48000">
              <a:lnSpc>
                <a:spcPct val="150000"/>
              </a:lnSpc>
            </a:pPr>
            <a:r>
              <a:rPr lang="zh-CN" altLang="zh-CN" sz="28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地球，是人类共同的家园，也是人类唯一的家园。“珍惜资源，保护环境”是人类永恒的主题。</a:t>
            </a:r>
            <a:r>
              <a:rPr lang="zh-CN" altLang="en-US" sz="28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通过学习</a:t>
            </a:r>
            <a:r>
              <a:rPr lang="zh-CN" altLang="zh-CN" sz="28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懂得人类应珍惜资源，保护环境。为地球家园美好的明天，尽一份自己的力量。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0765" y1="38350" x2="40473" y2="29005"/>
                        <a14:foregroundMark x1="42112" y1="27670" x2="42112" y2="32342"/>
                        <a14:foregroundMark x1="42415" y1="29672" x2="38471" y2="33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63" y="27432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8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97925" y="0"/>
            <a:ext cx="4639835" cy="1583222"/>
            <a:chOff x="389365" y="85558"/>
            <a:chExt cx="4639835" cy="1583222"/>
          </a:xfrm>
        </p:grpSpPr>
        <p:grpSp>
          <p:nvGrpSpPr>
            <p:cNvPr id="9" name="组合 8"/>
            <p:cNvGrpSpPr/>
            <p:nvPr/>
          </p:nvGrpSpPr>
          <p:grpSpPr>
            <a:xfrm>
              <a:off x="389365" y="85558"/>
              <a:ext cx="4639835" cy="1583222"/>
              <a:chOff x="389365" y="85558"/>
              <a:chExt cx="4639835" cy="1583222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2"/>
              <a:srcRect l="10131"/>
              <a:stretch/>
            </p:blipFill>
            <p:spPr>
              <a:xfrm>
                <a:off x="937260" y="582238"/>
                <a:ext cx="4091940" cy="841321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65" y="85558"/>
                <a:ext cx="1540720" cy="1583222"/>
              </a:xfrm>
              <a:prstGeom prst="rect">
                <a:avLst/>
              </a:prstGeom>
            </p:spPr>
          </p:pic>
        </p:grpSp>
        <p:sp>
          <p:nvSpPr>
            <p:cNvPr id="10" name="文本框 9"/>
            <p:cNvSpPr txBox="1"/>
            <p:nvPr/>
          </p:nvSpPr>
          <p:spPr>
            <a:xfrm>
              <a:off x="1323550" y="648955"/>
              <a:ext cx="23088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FDE6B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创设情境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5487145" y="1919882"/>
            <a:ext cx="63771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4800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地球是太阳系八大行星之一，按距离太阳远近的次序计为第三颗，形状像球而略扁，自转一周的时间是一昼夜，绕太阳一周的时间是一年。周围有大气层包围，表面是陆地和海洋，有人类和动植物等生存。它有一个卫星──月球。</a:t>
            </a:r>
            <a:endParaRPr lang="zh-CN" altLang="zh-CN" sz="28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6" t="18406" r="30594" b="16907"/>
          <a:stretch/>
        </p:blipFill>
        <p:spPr>
          <a:xfrm>
            <a:off x="297925" y="1583222"/>
            <a:ext cx="5246370" cy="473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8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7925" y="0"/>
            <a:ext cx="4639835" cy="1583222"/>
            <a:chOff x="389365" y="85558"/>
            <a:chExt cx="4639835" cy="1583222"/>
          </a:xfrm>
        </p:grpSpPr>
        <p:grpSp>
          <p:nvGrpSpPr>
            <p:cNvPr id="5" name="组合 4"/>
            <p:cNvGrpSpPr/>
            <p:nvPr/>
          </p:nvGrpSpPr>
          <p:grpSpPr>
            <a:xfrm>
              <a:off x="389365" y="85558"/>
              <a:ext cx="4639835" cy="1583222"/>
              <a:chOff x="389365" y="85558"/>
              <a:chExt cx="4639835" cy="1583222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2"/>
              <a:srcRect l="10131"/>
              <a:stretch/>
            </p:blipFill>
            <p:spPr>
              <a:xfrm>
                <a:off x="937260" y="582238"/>
                <a:ext cx="4091940" cy="841321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65" y="85558"/>
                <a:ext cx="1540720" cy="1583222"/>
              </a:xfrm>
              <a:prstGeom prst="rect">
                <a:avLst/>
              </a:prstGeom>
            </p:spPr>
          </p:pic>
        </p:grpSp>
        <p:sp>
          <p:nvSpPr>
            <p:cNvPr id="6" name="文本框 5"/>
            <p:cNvSpPr txBox="1"/>
            <p:nvPr/>
          </p:nvSpPr>
          <p:spPr>
            <a:xfrm>
              <a:off x="1323550" y="648955"/>
              <a:ext cx="23088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FDE6B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创设情境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646268" y="1944763"/>
            <a:ext cx="63771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4800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地球是太阳系八大行星之一，按距离太阳远近的次序计为第三颗，形状像球而略扁，自转一周的时间是一昼夜，绕太阳一周的时间是一年。周围有大气层包围，表面是陆地和海洋，有人类和动植物等生存。它有一个卫星──月球。</a:t>
            </a:r>
            <a:endParaRPr lang="zh-CN" altLang="zh-CN" sz="28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918" y="1819598"/>
            <a:ext cx="3655784" cy="358997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8355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7925" y="0"/>
            <a:ext cx="4639835" cy="1583222"/>
            <a:chOff x="389365" y="85558"/>
            <a:chExt cx="4639835" cy="1583222"/>
          </a:xfrm>
        </p:grpSpPr>
        <p:grpSp>
          <p:nvGrpSpPr>
            <p:cNvPr id="5" name="组合 4"/>
            <p:cNvGrpSpPr/>
            <p:nvPr/>
          </p:nvGrpSpPr>
          <p:grpSpPr>
            <a:xfrm>
              <a:off x="389365" y="85558"/>
              <a:ext cx="4639835" cy="1583222"/>
              <a:chOff x="389365" y="85558"/>
              <a:chExt cx="4639835" cy="1583222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2"/>
              <a:srcRect l="10131"/>
              <a:stretch/>
            </p:blipFill>
            <p:spPr>
              <a:xfrm>
                <a:off x="937260" y="582238"/>
                <a:ext cx="4091940" cy="841321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65" y="85558"/>
                <a:ext cx="1540720" cy="1583222"/>
              </a:xfrm>
              <a:prstGeom prst="rect">
                <a:avLst/>
              </a:prstGeom>
            </p:spPr>
          </p:pic>
        </p:grpSp>
        <p:sp>
          <p:nvSpPr>
            <p:cNvPr id="6" name="文本框 5"/>
            <p:cNvSpPr txBox="1"/>
            <p:nvPr/>
          </p:nvSpPr>
          <p:spPr>
            <a:xfrm>
              <a:off x="1323550" y="648955"/>
              <a:ext cx="23088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FDE6B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创设情境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5694384" y="2424449"/>
            <a:ext cx="6377195" cy="3226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4800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地球污染是指在地球自然环境中混入对人体有害的或破坏环境卫生、改变环境正常状态的物质的现象，严重威胁到人类的健康。地球污染有水污染、大气污染、光污染、土壤污染等。</a:t>
            </a:r>
            <a:endParaRPr lang="zh-CN" altLang="zh-CN" sz="28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13" y="2351373"/>
            <a:ext cx="5343371" cy="3562247"/>
          </a:xfrm>
          <a:prstGeom prst="ellipse">
            <a:avLst/>
          </a:prstGeom>
          <a:ln w="57150">
            <a:solidFill>
              <a:srgbClr val="25B3C2"/>
            </a:solidFill>
          </a:ln>
        </p:spPr>
      </p:pic>
    </p:spTree>
    <p:extLst>
      <p:ext uri="{BB962C8B-B14F-4D97-AF65-F5344CB8AC3E}">
        <p14:creationId xmlns:p14="http://schemas.microsoft.com/office/powerpoint/2010/main" val="349604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19"/>
          <a:stretch/>
        </p:blipFill>
        <p:spPr>
          <a:xfrm>
            <a:off x="0" y="4091940"/>
            <a:ext cx="12192000" cy="3017520"/>
          </a:xfrm>
          <a:prstGeom prst="rect">
            <a:avLst/>
          </a:prstGeom>
        </p:spPr>
      </p:pic>
      <p:sp>
        <p:nvSpPr>
          <p:cNvPr id="6" name="矩形 2"/>
          <p:cNvSpPr/>
          <p:nvPr/>
        </p:nvSpPr>
        <p:spPr>
          <a:xfrm>
            <a:off x="594360" y="1560246"/>
            <a:ext cx="11597640" cy="15696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9600" dirty="0">
                <a:solidFill>
                  <a:srgbClr val="FFD30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2.</a:t>
            </a:r>
            <a:r>
              <a:rPr lang="zh-CN" altLang="en-US" sz="9600" dirty="0">
                <a:solidFill>
                  <a:srgbClr val="FFD30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认字识词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1" y="1484641"/>
            <a:ext cx="1874520" cy="17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9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6000">
                                      <p:stCondLst>
                                        <p:cond delay="426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6000">
                                      <p:stCondLst>
                                        <p:cond delay="426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426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26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7925" y="0"/>
            <a:ext cx="4639835" cy="1583222"/>
            <a:chOff x="389365" y="85558"/>
            <a:chExt cx="4639835" cy="1583222"/>
          </a:xfrm>
        </p:grpSpPr>
        <p:grpSp>
          <p:nvGrpSpPr>
            <p:cNvPr id="5" name="组合 4"/>
            <p:cNvGrpSpPr/>
            <p:nvPr/>
          </p:nvGrpSpPr>
          <p:grpSpPr>
            <a:xfrm>
              <a:off x="389365" y="85558"/>
              <a:ext cx="4639835" cy="1583222"/>
              <a:chOff x="389365" y="85558"/>
              <a:chExt cx="4639835" cy="1583222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2"/>
              <a:srcRect l="10131"/>
              <a:stretch/>
            </p:blipFill>
            <p:spPr>
              <a:xfrm>
                <a:off x="937260" y="582238"/>
                <a:ext cx="4091940" cy="841321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65" y="85558"/>
                <a:ext cx="1540720" cy="1583222"/>
              </a:xfrm>
              <a:prstGeom prst="rect">
                <a:avLst/>
              </a:prstGeom>
            </p:spPr>
          </p:pic>
        </p:grpSp>
        <p:sp>
          <p:nvSpPr>
            <p:cNvPr id="6" name="文本框 5"/>
            <p:cNvSpPr txBox="1"/>
            <p:nvPr/>
          </p:nvSpPr>
          <p:spPr>
            <a:xfrm>
              <a:off x="1323550" y="648955"/>
              <a:ext cx="23088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FDE6B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认字识词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0" y="1508842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200" dirty="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给带点的字选择正确的读音，用“√”标出</a:t>
            </a:r>
            <a:endParaRPr lang="zh-CN" altLang="en-US" sz="3200" dirty="0">
              <a:solidFill>
                <a:srgbClr val="FFDE6B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7925" y="2079902"/>
            <a:ext cx="114710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48000">
              <a:lnSpc>
                <a:spcPct val="300000"/>
              </a:lnSpc>
            </a:pP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遨游（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á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à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）</a:t>
            </a:r>
            <a:r>
              <a:rPr lang="en-US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        </a:t>
            </a: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扁舟（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ā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ǎ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） </a:t>
            </a:r>
            <a:endParaRPr lang="en-US" altLang="zh-CN" sz="40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pPr indent="648000">
              <a:lnSpc>
                <a:spcPct val="300000"/>
              </a:lnSpc>
            </a:pP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枯竭（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ɡū　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ū</a:t>
            </a: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）</a:t>
            </a:r>
            <a:r>
              <a:rPr lang="en-US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        </a:t>
            </a: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慷慨（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ǎ</a:t>
            </a:r>
            <a:r>
              <a:rPr lang="en-US" altLang="zh-CN" sz="4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ɡà</a:t>
            </a:r>
            <a:r>
              <a:rPr lang="en-US" altLang="zh-CN" sz="4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zh-CN" sz="4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）</a:t>
            </a:r>
          </a:p>
        </p:txBody>
      </p:sp>
      <p:sp>
        <p:nvSpPr>
          <p:cNvPr id="11" name="矩形 10"/>
          <p:cNvSpPr/>
          <p:nvPr/>
        </p:nvSpPr>
        <p:spPr>
          <a:xfrm>
            <a:off x="3684696" y="4802863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6600" dirty="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√</a:t>
            </a:r>
            <a:endParaRPr lang="zh-CN" altLang="en-US" sz="6600" dirty="0"/>
          </a:p>
        </p:txBody>
      </p:sp>
      <p:sp>
        <p:nvSpPr>
          <p:cNvPr id="12" name="矩形 11"/>
          <p:cNvSpPr/>
          <p:nvPr/>
        </p:nvSpPr>
        <p:spPr>
          <a:xfrm>
            <a:off x="8686414" y="4802863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6600" dirty="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√</a:t>
            </a:r>
            <a:endParaRPr lang="zh-CN" altLang="en-US" sz="6600" dirty="0"/>
          </a:p>
        </p:txBody>
      </p:sp>
      <p:sp>
        <p:nvSpPr>
          <p:cNvPr id="13" name="矩形 12"/>
          <p:cNvSpPr/>
          <p:nvPr/>
        </p:nvSpPr>
        <p:spPr>
          <a:xfrm>
            <a:off x="9146112" y="298405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6600" dirty="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√</a:t>
            </a:r>
            <a:endParaRPr lang="zh-CN" altLang="en-US" sz="6600" dirty="0"/>
          </a:p>
        </p:txBody>
      </p:sp>
      <p:sp>
        <p:nvSpPr>
          <p:cNvPr id="14" name="矩形 13"/>
          <p:cNvSpPr/>
          <p:nvPr/>
        </p:nvSpPr>
        <p:spPr>
          <a:xfrm>
            <a:off x="2509919" y="298405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6600" dirty="0">
                <a:solidFill>
                  <a:srgbClr val="FFDE6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√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6851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1" grpId="0"/>
          <p:bldP spid="12" grpId="0"/>
          <p:bldP spid="13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1" grpId="0"/>
          <p:bldP spid="12" grpId="0"/>
          <p:bldP spid="13" grpId="0"/>
          <p:bldP spid="14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1267</Words>
  <Application>Microsoft Office PowerPoint</Application>
  <PresentationFormat>Widescreen</PresentationFormat>
  <Paragraphs>81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等线</vt:lpstr>
      <vt:lpstr>微软雅黑</vt:lpstr>
      <vt:lpstr>站酷快乐体2016修订版</vt:lpstr>
      <vt:lpstr>Arial</vt:lpstr>
      <vt:lpstr>Calibri</vt:lpstr>
      <vt:lpstr>Calibri Light</vt:lpstr>
      <vt:lpstr>iCielBC Cubano Normal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曹晨</dc:creator>
  <cp:lastModifiedBy>Vu Thanh Trung</cp:lastModifiedBy>
  <cp:revision>20</cp:revision>
  <dcterms:created xsi:type="dcterms:W3CDTF">2017-09-12T14:07:32Z</dcterms:created>
  <dcterms:modified xsi:type="dcterms:W3CDTF">2021-07-29T05:54:21Z</dcterms:modified>
</cp:coreProperties>
</file>